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319" r:id="rId3"/>
    <p:sldId id="331" r:id="rId4"/>
    <p:sldId id="335" r:id="rId5"/>
    <p:sldId id="336" r:id="rId6"/>
    <p:sldId id="337" r:id="rId7"/>
    <p:sldId id="338" r:id="rId8"/>
    <p:sldId id="339" r:id="rId9"/>
    <p:sldId id="340" r:id="rId10"/>
    <p:sldId id="307" r:id="rId11"/>
    <p:sldId id="308" r:id="rId12"/>
    <p:sldId id="294" r:id="rId13"/>
    <p:sldId id="310" r:id="rId14"/>
    <p:sldId id="311" r:id="rId15"/>
    <p:sldId id="312" r:id="rId16"/>
    <p:sldId id="313" r:id="rId17"/>
    <p:sldId id="314" r:id="rId18"/>
    <p:sldId id="315" r:id="rId19"/>
    <p:sldId id="317" r:id="rId20"/>
    <p:sldId id="341" r:id="rId21"/>
    <p:sldId id="326" r:id="rId22"/>
    <p:sldId id="342" r:id="rId23"/>
    <p:sldId id="293" r:id="rId24"/>
    <p:sldId id="343" r:id="rId25"/>
    <p:sldId id="344" r:id="rId26"/>
    <p:sldId id="345" r:id="rId27"/>
    <p:sldId id="346" r:id="rId28"/>
    <p:sldId id="302" r:id="rId29"/>
    <p:sldId id="347" r:id="rId30"/>
    <p:sldId id="265" r:id="rId31"/>
    <p:sldId id="292" r:id="rId32"/>
    <p:sldId id="264"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257" r:id="rId50"/>
    <p:sldId id="258" r:id="rId51"/>
    <p:sldId id="259" r:id="rId52"/>
    <p:sldId id="260" r:id="rId53"/>
    <p:sldId id="261" r:id="rId54"/>
    <p:sldId id="262" r:id="rId55"/>
    <p:sldId id="266"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F6D"/>
    <a:srgbClr val="DDD7E6"/>
    <a:srgbClr val="E5E7EC"/>
    <a:srgbClr val="9999FF"/>
    <a:srgbClr val="9933FF"/>
    <a:srgbClr val="9966FF"/>
    <a:srgbClr val="CC66FF"/>
    <a:srgbClr val="CC99FF"/>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88" autoAdjust="0"/>
    <p:restoredTop sz="74775" autoAdjust="0"/>
  </p:normalViewPr>
  <p:slideViewPr>
    <p:cSldViewPr snapToGrid="0" showGuides="1">
      <p:cViewPr varScale="1">
        <p:scale>
          <a:sx n="120" d="100"/>
          <a:sy n="120" d="100"/>
        </p:scale>
        <p:origin x="1504" y="84"/>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BD76-4E68-B766-892295068FAA}"/>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BD76-4E68-B766-892295068FAA}"/>
              </c:ext>
            </c:extLst>
          </c:dPt>
          <c:cat>
            <c:strRef>
              <c:f>Sheet1!$A$2:$A$3</c:f>
              <c:strCache>
                <c:ptCount val="2"/>
                <c:pt idx="0">
                  <c:v>百分比</c:v>
                </c:pt>
                <c:pt idx="1">
                  <c:v>余下（自动计算）</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BD76-4E68-B766-892295068FAA}"/>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sym typeface="Arial" panose="020B0604020202020204" pitchFamily="34" charset="0"/>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0.3558</cdr:x>
      <cdr:y>0.53852</cdr:y>
    </cdr:from>
    <cdr:to>
      <cdr:x>0.67104</cdr:x>
      <cdr:y>0.63865</cdr:y>
    </cdr:to>
    <cdr:sp macro="" textlink="">
      <cdr:nvSpPr>
        <cdr:cNvPr id="2" name="文本框 1">
          <a:extLst xmlns:a="http://schemas.openxmlformats.org/drawingml/2006/main">
            <a:ext uri="{FF2B5EF4-FFF2-40B4-BE49-F238E27FC236}">
              <a16:creationId xmlns:a16="http://schemas.microsoft.com/office/drawing/2014/main" id="{BD4CFDFC-D8F9-769F-7F50-2E6ED9364A79}"/>
            </a:ext>
          </a:extLst>
        </cdr:cNvPr>
        <cdr:cNvSpPr txBox="1"/>
      </cdr:nvSpPr>
      <cdr:spPr>
        <a:xfrm xmlns:a="http://schemas.openxmlformats.org/drawingml/2006/main">
          <a:off x="2118997" y="2138133"/>
          <a:ext cx="1877437" cy="397545"/>
        </a:xfrm>
        <a:prstGeom xmlns:a="http://schemas.openxmlformats.org/drawingml/2006/main" prst="rect">
          <a:avLst/>
        </a:prstGeom>
        <a:noFill xmlns:a="http://schemas.openxmlformats.org/drawingml/2006/main"/>
      </cdr:spPr>
      <cdr:txBody>
        <a:bodyPr xmlns:a="http://schemas.openxmlformats.org/drawingml/2006/main" vertOverflow="clip" wrap="none" rtlCol="0">
          <a:spAutoFit/>
        </a:bodyPr>
        <a:lstStyle xmlns:a="http://schemas.openxmlformats.org/drawingml/2006/main"/>
        <a:p xmlns:a="http://schemas.openxmlformats.org/drawingml/2006/main">
          <a:pPr algn="just">
            <a:lnSpc>
              <a:spcPct val="120000"/>
            </a:lnSpc>
          </a:pPr>
          <a:r>
            <a:rPr lang="zh-CN" altLang="en-US" sz="1800" dirty="0"/>
            <a:t>使用</a:t>
          </a:r>
          <a:r>
            <a:rPr lang="en-US" altLang="zh-CN" sz="1800" dirty="0"/>
            <a:t>KV</a:t>
          </a:r>
          <a:r>
            <a:rPr lang="zh-CN" altLang="en-US" sz="1800" dirty="0"/>
            <a:t>缓存技术</a:t>
          </a:r>
        </a:p>
      </cdr:txBody>
    </cdr:sp>
  </cdr:relSizeAnchor>
  <cdr:relSizeAnchor xmlns:cdr="http://schemas.openxmlformats.org/drawingml/2006/chartDrawing">
    <cdr:from>
      <cdr:x>0.86563</cdr:x>
      <cdr:y>0.39526</cdr:y>
    </cdr:from>
    <cdr:to>
      <cdr:x>0.89665</cdr:x>
      <cdr:y>0.46921</cdr:y>
    </cdr:to>
    <cdr:sp macro="" textlink="">
      <cdr:nvSpPr>
        <cdr:cNvPr id="3" name="文本框 2">
          <a:extLst xmlns:a="http://schemas.openxmlformats.org/drawingml/2006/main">
            <a:ext uri="{FF2B5EF4-FFF2-40B4-BE49-F238E27FC236}">
              <a16:creationId xmlns:a16="http://schemas.microsoft.com/office/drawing/2014/main" id="{9DCCB727-2134-17FD-6ED3-DE053D7D5610}"/>
            </a:ext>
          </a:extLst>
        </cdr:cNvPr>
        <cdr:cNvSpPr txBox="1"/>
      </cdr:nvSpPr>
      <cdr:spPr>
        <a:xfrm xmlns:a="http://schemas.openxmlformats.org/drawingml/2006/main">
          <a:off x="5155336" y="1569332"/>
          <a:ext cx="184731" cy="293607"/>
        </a:xfrm>
        <a:prstGeom xmlns:a="http://schemas.openxmlformats.org/drawingml/2006/main" prst="rect">
          <a:avLst/>
        </a:prstGeom>
        <a:noFill xmlns:a="http://schemas.openxmlformats.org/drawingml/2006/main"/>
      </cdr:spPr>
      <cdr:txBody>
        <a:bodyPr xmlns:a="http://schemas.openxmlformats.org/drawingml/2006/main" vertOverflow="clip" wrap="none" rtlCol="0">
          <a:spAutoFit/>
        </a:bodyPr>
        <a:lstStyle xmlns:a="http://schemas.openxmlformats.org/drawingml/2006/main"/>
        <a:p xmlns:a="http://schemas.openxmlformats.org/drawingml/2006/main">
          <a:pPr algn="just">
            <a:lnSpc>
              <a:spcPct val="120000"/>
            </a:lnSpc>
          </a:pPr>
          <a:endParaRPr lang="zh-CN" altLang="en-US" sz="12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t>2024/9/8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t>‹#›</a:t>
            </a:fld>
            <a:endParaRPr lang="zh-CN" altLang="en-US"/>
          </a:p>
        </p:txBody>
      </p:sp>
    </p:spTree>
    <p:extLst>
      <p:ext uri="{BB962C8B-B14F-4D97-AF65-F5344CB8AC3E}">
        <p14:creationId xmlns:p14="http://schemas.microsoft.com/office/powerpoint/2010/main" val="393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3</a:t>
            </a:fld>
            <a:endParaRPr lang="zh-CN" altLang="en-US"/>
          </a:p>
        </p:txBody>
      </p:sp>
    </p:spTree>
    <p:extLst>
      <p:ext uri="{BB962C8B-B14F-4D97-AF65-F5344CB8AC3E}">
        <p14:creationId xmlns:p14="http://schemas.microsoft.com/office/powerpoint/2010/main" val="1705616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highlight>
                  <a:srgbClr val="FFFFFF"/>
                </a:highlight>
                <a:latin typeface="-apple-system"/>
              </a:rPr>
              <a:t>激活中存在一些离群值，它们的绝对值明显更大；并且这些离群值分布在少量的几个特征中，称为离群</a:t>
            </a:r>
            <a:r>
              <a:rPr lang="zh-CN" altLang="en-US" dirty="0">
                <a:solidFill>
                  <a:srgbClr val="191B1F"/>
                </a:solidFill>
                <a:highlight>
                  <a:srgbClr val="FFFFFF"/>
                </a:highlight>
                <a:latin typeface="-apple-system"/>
              </a:rPr>
              <a:t>特征。</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18</a:t>
            </a:fld>
            <a:endParaRPr lang="zh-CN" altLang="en-US"/>
          </a:p>
        </p:txBody>
      </p:sp>
    </p:spTree>
    <p:extLst>
      <p:ext uri="{BB962C8B-B14F-4D97-AF65-F5344CB8AC3E}">
        <p14:creationId xmlns:p14="http://schemas.microsoft.com/office/powerpoint/2010/main" val="266461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highlight>
                  <a:srgbClr val="FFFFFF"/>
                </a:highlight>
                <a:latin typeface="-apple-system"/>
              </a:rPr>
              <a:t>激活中存在一些离群值，它们的绝对值明显更大；并且这些离群值分布在少量的几个特征中，称为离群</a:t>
            </a:r>
            <a:r>
              <a:rPr lang="zh-CN" altLang="en-US" dirty="0">
                <a:solidFill>
                  <a:srgbClr val="191B1F"/>
                </a:solidFill>
                <a:highlight>
                  <a:srgbClr val="FFFFFF"/>
                </a:highlight>
                <a:latin typeface="-apple-system"/>
              </a:rPr>
              <a:t>特征。</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19</a:t>
            </a:fld>
            <a:endParaRPr lang="zh-CN" altLang="en-US"/>
          </a:p>
        </p:txBody>
      </p:sp>
    </p:spTree>
    <p:extLst>
      <p:ext uri="{BB962C8B-B14F-4D97-AF65-F5344CB8AC3E}">
        <p14:creationId xmlns:p14="http://schemas.microsoft.com/office/powerpoint/2010/main" val="3138724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kern="100" dirty="0">
              <a:effectLst/>
              <a:latin typeface="Times New Roman" panose="02020603050405020304" pitchFamily="18" charset="0"/>
              <a:ea typeface="宋体" panose="02010600030101010101" pitchFamily="2" charset="-122"/>
            </a:endParaRPr>
          </a:p>
          <a:p>
            <a:r>
              <a:rPr lang="zh-CN" altLang="en-US" b="0" i="0" dirty="0">
                <a:effectLst/>
                <a:latin typeface="-apple-system"/>
              </a:rPr>
              <a:t>对于混合专家</a:t>
            </a:r>
            <a:r>
              <a:rPr lang="en-US" altLang="zh-CN" b="0" i="0" dirty="0">
                <a:effectLst/>
                <a:latin typeface="-apple-system"/>
              </a:rPr>
              <a:t>(</a:t>
            </a:r>
            <a:r>
              <a:rPr lang="en-US" altLang="zh-CN" b="0" i="0" dirty="0" err="1">
                <a:effectLst/>
                <a:latin typeface="-apple-system"/>
              </a:rPr>
              <a:t>MoE</a:t>
            </a:r>
            <a:r>
              <a:rPr lang="en-US" altLang="zh-CN" b="0" i="0" dirty="0">
                <a:effectLst/>
                <a:latin typeface="-apple-system"/>
              </a:rPr>
              <a:t>)</a:t>
            </a:r>
            <a:r>
              <a:rPr lang="zh-CN" altLang="en-US" b="0" i="0" dirty="0">
                <a:effectLst/>
                <a:latin typeface="-apple-system"/>
              </a:rPr>
              <a:t>模型，不平衡的专家负载将导致路由崩溃或增加计算开销。现有方法通常采用辅助损耗来促进负载平衡，但较大的辅助损耗会在训练中引入不可忽略的干扰梯度，从而影响模型的性能。为了控制负载平衡，同时在训练过程中不产生不希望的梯度，我们提出了一种辅助</a:t>
            </a:r>
            <a:r>
              <a:rPr lang="en-US" altLang="zh-CN" b="0" i="0" dirty="0">
                <a:effectLst/>
                <a:latin typeface="-apple-system"/>
              </a:rPr>
              <a:t>-</a:t>
            </a:r>
            <a:r>
              <a:rPr lang="zh-CN" altLang="en-US" b="0" i="0" dirty="0">
                <a:effectLst/>
                <a:latin typeface="-apple-system"/>
              </a:rPr>
              <a:t>无丢失负载平衡策略。</a:t>
            </a:r>
            <a:r>
              <a:rPr lang="zh-CN" altLang="en-US" dirty="0"/>
              <a:t>在</a:t>
            </a:r>
            <a:r>
              <a:rPr lang="en-US" altLang="zh-CN" dirty="0"/>
              <a:t>experts</a:t>
            </a:r>
            <a:r>
              <a:rPr lang="zh-CN" altLang="en-US" dirty="0"/>
              <a:t>决策</a:t>
            </a:r>
            <a:r>
              <a:rPr lang="en-US" altLang="zh-CN" dirty="0"/>
              <a:t>top-k</a:t>
            </a:r>
            <a:r>
              <a:rPr lang="zh-CN" altLang="en-US" dirty="0"/>
              <a:t>之前，加入</a:t>
            </a:r>
            <a:r>
              <a:rPr lang="en-US" altLang="zh-CN" dirty="0"/>
              <a:t>bias</a:t>
            </a:r>
            <a:r>
              <a:rPr lang="zh-CN" altLang="en-US" dirty="0"/>
              <a:t>，重载</a:t>
            </a:r>
            <a:r>
              <a:rPr lang="en-US" altLang="zh-CN" dirty="0"/>
              <a:t>bias</a:t>
            </a:r>
            <a:r>
              <a:rPr lang="zh-CN" altLang="en-US" dirty="0"/>
              <a:t>少，轻负荷</a:t>
            </a:r>
            <a:r>
              <a:rPr lang="en-US" altLang="zh-CN" dirty="0"/>
              <a:t>bias</a:t>
            </a:r>
            <a:r>
              <a:rPr lang="zh-CN" altLang="en-US" dirty="0"/>
              <a:t>多，将更多的</a:t>
            </a:r>
            <a:r>
              <a:rPr lang="en-US" altLang="zh-CN" dirty="0"/>
              <a:t>token</a:t>
            </a:r>
            <a:r>
              <a:rPr lang="zh-CN" altLang="en-US" dirty="0"/>
              <a:t>分配给轻负荷</a:t>
            </a:r>
            <a:r>
              <a:rPr lang="en-US" altLang="zh-CN" dirty="0"/>
              <a:t>experts</a:t>
            </a:r>
            <a:r>
              <a:rPr lang="zh-CN" altLang="en-US" dirty="0"/>
              <a:t>，在训练过程中动态更新。利用偏执分数确定</a:t>
            </a:r>
            <a:r>
              <a:rPr lang="en-US" altLang="zh-CN" dirty="0"/>
              <a:t>top-k</a:t>
            </a:r>
            <a:r>
              <a:rPr lang="zh-CN" altLang="en-US" dirty="0"/>
              <a:t>的专家选择，这个偏执仅仅用于调整</a:t>
            </a:r>
            <a:r>
              <a:rPr lang="en-US" altLang="zh-CN" dirty="0"/>
              <a:t>top-k</a:t>
            </a:r>
            <a:r>
              <a:rPr lang="zh-CN" altLang="en-US" dirty="0"/>
              <a:t>的选择，并不对</a:t>
            </a:r>
            <a:r>
              <a:rPr lang="en-US" altLang="zh-CN" dirty="0" err="1"/>
              <a:t>moe</a:t>
            </a:r>
            <a:r>
              <a:rPr lang="zh-CN" altLang="en-US" dirty="0"/>
              <a:t>层的输出产生影响，通过专家在上一层负载情况，调整</a:t>
            </a:r>
            <a:r>
              <a:rPr lang="en-US" altLang="zh-CN" dirty="0"/>
              <a:t>bias</a:t>
            </a:r>
            <a:r>
              <a:rPr lang="zh-CN" altLang="en-US" dirty="0"/>
              <a:t>。</a:t>
            </a:r>
          </a:p>
        </p:txBody>
      </p:sp>
      <p:sp>
        <p:nvSpPr>
          <p:cNvPr id="4" name="灯片编号占位符 3"/>
          <p:cNvSpPr>
            <a:spLocks noGrp="1"/>
          </p:cNvSpPr>
          <p:nvPr>
            <p:ph type="sldNum" sz="quarter" idx="5"/>
          </p:nvPr>
        </p:nvSpPr>
        <p:spPr/>
        <p:txBody>
          <a:bodyPr/>
          <a:lstStyle/>
          <a:p>
            <a:fld id="{41464DB0-CCE3-4363-801A-A01AADC6398D}" type="slidenum">
              <a:rPr lang="zh-CN" altLang="en-US" smtClean="0"/>
              <a:t>21</a:t>
            </a:fld>
            <a:endParaRPr lang="zh-CN" altLang="en-US"/>
          </a:p>
        </p:txBody>
      </p:sp>
    </p:spTree>
    <p:extLst>
      <p:ext uri="{BB962C8B-B14F-4D97-AF65-F5344CB8AC3E}">
        <p14:creationId xmlns:p14="http://schemas.microsoft.com/office/powerpoint/2010/main" val="1420513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41464DB0-CCE3-4363-801A-A01AADC6398D}" type="slidenum">
              <a:rPr lang="zh-CN" altLang="en-US" smtClean="0"/>
              <a:t>22</a:t>
            </a:fld>
            <a:endParaRPr lang="zh-CN" altLang="en-US"/>
          </a:p>
        </p:txBody>
      </p:sp>
    </p:spTree>
    <p:extLst>
      <p:ext uri="{BB962C8B-B14F-4D97-AF65-F5344CB8AC3E}">
        <p14:creationId xmlns:p14="http://schemas.microsoft.com/office/powerpoint/2010/main" val="4094829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23</a:t>
            </a:fld>
            <a:endParaRPr lang="zh-CN" altLang="en-US"/>
          </a:p>
        </p:txBody>
      </p:sp>
    </p:spTree>
    <p:extLst>
      <p:ext uri="{BB962C8B-B14F-4D97-AF65-F5344CB8AC3E}">
        <p14:creationId xmlns:p14="http://schemas.microsoft.com/office/powerpoint/2010/main" val="2999582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24</a:t>
            </a:fld>
            <a:endParaRPr lang="zh-CN" altLang="en-US"/>
          </a:p>
        </p:txBody>
      </p:sp>
    </p:spTree>
    <p:extLst>
      <p:ext uri="{BB962C8B-B14F-4D97-AF65-F5344CB8AC3E}">
        <p14:creationId xmlns:p14="http://schemas.microsoft.com/office/powerpoint/2010/main" val="3932979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dirty="0"/>
              <a:t>知识蒸馏实现先验近似路由器加快知识适应不同专家的特定任务，通过基于学生专家和教师</a:t>
            </a:r>
            <a:r>
              <a:rPr lang="en-US" altLang="zh-CN" sz="2800" dirty="0"/>
              <a:t>FFN</a:t>
            </a:r>
            <a:r>
              <a:rPr lang="zh-CN" altLang="en-US" sz="2800" dirty="0"/>
              <a:t>的输出特征生成伪匹配，在</a:t>
            </a:r>
            <a:r>
              <a:rPr lang="en-US" altLang="zh-CN" sz="2800" dirty="0"/>
              <a:t>PAR</a:t>
            </a:r>
            <a:r>
              <a:rPr lang="zh-CN" altLang="en-US" sz="2800" dirty="0"/>
              <a:t>引入知识相似条件，从而促进基于原始模型先验知识的专家激活策略的快速学习。</a:t>
            </a:r>
            <a:r>
              <a:rPr lang="zh-CN" altLang="en-US" dirty="0"/>
              <a:t>利用知识蒸馏，从神经网络中提取任务不可知论和特定领域的知识，完成知识分解。这篇工作时混合专家技术和逐层蒸馏训练策略。分解权重矩阵为</a:t>
            </a:r>
            <a:r>
              <a:rPr lang="en-US" altLang="zh-CN" dirty="0"/>
              <a:t>N</a:t>
            </a:r>
            <a:r>
              <a:rPr lang="zh-CN" altLang="en-US" dirty="0"/>
              <a:t>个统一维度的子网络‘</a:t>
            </a:r>
          </a:p>
          <a:p>
            <a:r>
              <a:rPr lang="en-US" altLang="zh-CN" dirty="0"/>
              <a:t>1.</a:t>
            </a:r>
            <a:r>
              <a:rPr lang="zh-CN" altLang="en-US" dirty="0"/>
              <a:t>针对原始的稠密大模型进行</a:t>
            </a:r>
            <a:r>
              <a:rPr lang="en-US" altLang="zh-CN" dirty="0" err="1"/>
              <a:t>ffn</a:t>
            </a:r>
            <a:r>
              <a:rPr lang="zh-CN" altLang="en-US" dirty="0"/>
              <a:t>的分割，已实现稀疏模型的转换</a:t>
            </a:r>
          </a:p>
          <a:p>
            <a:r>
              <a:rPr lang="en-US" altLang="zh-CN" dirty="0"/>
              <a:t>2.</a:t>
            </a:r>
            <a:r>
              <a:rPr lang="zh-CN" altLang="en-US" dirty="0"/>
              <a:t>利用一个</a:t>
            </a:r>
            <a:r>
              <a:rPr lang="en-US" altLang="zh-CN" dirty="0"/>
              <a:t>router</a:t>
            </a:r>
            <a:r>
              <a:rPr lang="zh-CN" altLang="en-US" dirty="0"/>
              <a:t>网络，与原先训练好的</a:t>
            </a:r>
            <a:r>
              <a:rPr lang="en-US" altLang="zh-CN" dirty="0" err="1"/>
              <a:t>ffn</a:t>
            </a:r>
            <a:r>
              <a:rPr lang="zh-CN" altLang="en-US" dirty="0"/>
              <a:t>进行知识蒸馏，以获取得到原先大模型中具备的知识，使模型性能保持一个相对合理的范围。</a:t>
            </a:r>
          </a:p>
          <a:p>
            <a:r>
              <a:rPr lang="zh-CN" altLang="en-US" dirty="0"/>
              <a:t>如图</a:t>
            </a:r>
            <a:r>
              <a:rPr lang="en-US" altLang="zh-CN" dirty="0"/>
              <a:t>1</a:t>
            </a:r>
            <a:r>
              <a:rPr lang="zh-CN" altLang="en-US" dirty="0"/>
              <a:t>所示。这种分解确保不损失性能，因为它只涉及将矩阵元素重新组织到原始位置，而不修改任何值或省略信息。</a:t>
            </a:r>
            <a:endParaRPr lang="en-US" altLang="zh-CN" dirty="0"/>
          </a:p>
          <a:p>
            <a:r>
              <a:rPr lang="zh-CN" altLang="en-US" dirty="0">
                <a:effectLst/>
              </a:rPr>
              <a:t>利用教师</a:t>
            </a:r>
            <a:r>
              <a:rPr lang="en-US" altLang="zh-CN" dirty="0">
                <a:effectLst/>
              </a:rPr>
              <a:t>-</a:t>
            </a:r>
            <a:r>
              <a:rPr lang="zh-CN" altLang="en-US" dirty="0">
                <a:effectLst/>
              </a:rPr>
              <a:t>学生网络实现随机初始化的先验近似路由器，通过基于学生专家和教师</a:t>
            </a:r>
            <a:r>
              <a:rPr lang="en-US" altLang="zh-CN" dirty="0">
                <a:effectLst/>
              </a:rPr>
              <a:t>FFN</a:t>
            </a:r>
            <a:r>
              <a:rPr lang="zh-CN" altLang="en-US" dirty="0">
                <a:effectLst/>
              </a:rPr>
              <a:t>的输出特征生成伪分配，在</a:t>
            </a:r>
            <a:r>
              <a:rPr lang="en-US" altLang="zh-CN" dirty="0">
                <a:effectLst/>
              </a:rPr>
              <a:t>PAR</a:t>
            </a:r>
            <a:r>
              <a:rPr lang="zh-CN" altLang="en-US" dirty="0">
                <a:effectLst/>
              </a:rPr>
              <a:t>中引入知识相似条件，从而促进基于原始模型先验知识的专家激活策略快速学习。将教师网络的</a:t>
            </a:r>
            <a:r>
              <a:rPr lang="en-US" altLang="zh-CN" dirty="0">
                <a:effectLst/>
              </a:rPr>
              <a:t>soft target</a:t>
            </a:r>
            <a:r>
              <a:rPr lang="zh-CN" altLang="en-US" dirty="0">
                <a:effectLst/>
              </a:rPr>
              <a:t>作为学生网络的标签</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25</a:t>
            </a:fld>
            <a:endParaRPr lang="zh-CN" altLang="en-US"/>
          </a:p>
        </p:txBody>
      </p:sp>
    </p:spTree>
    <p:extLst>
      <p:ext uri="{BB962C8B-B14F-4D97-AF65-F5344CB8AC3E}">
        <p14:creationId xmlns:p14="http://schemas.microsoft.com/office/powerpoint/2010/main" val="489686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有意思，第</a:t>
            </a:r>
            <a:r>
              <a:rPr lang="en-US" altLang="zh-CN" dirty="0" err="1"/>
              <a:t>i</a:t>
            </a:r>
            <a:r>
              <a:rPr lang="zh-CN" altLang="en-US" dirty="0"/>
              <a:t>层的路由决策结果由上一层影响，马尔科夫链？总结来说，就是将以往路由分配信息继承给当前步骤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26</a:t>
            </a:fld>
            <a:endParaRPr lang="zh-CN" altLang="en-US"/>
          </a:p>
        </p:txBody>
      </p:sp>
    </p:spTree>
    <p:extLst>
      <p:ext uri="{BB962C8B-B14F-4D97-AF65-F5344CB8AC3E}">
        <p14:creationId xmlns:p14="http://schemas.microsoft.com/office/powerpoint/2010/main" val="947602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48</a:t>
            </a:fld>
            <a:endParaRPr lang="zh-CN" altLang="en-US"/>
          </a:p>
        </p:txBody>
      </p:sp>
    </p:spTree>
    <p:extLst>
      <p:ext uri="{BB962C8B-B14F-4D97-AF65-F5344CB8AC3E}">
        <p14:creationId xmlns:p14="http://schemas.microsoft.com/office/powerpoint/2010/main" val="3350564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49</a:t>
            </a:fld>
            <a:endParaRPr lang="zh-CN" altLang="en-US"/>
          </a:p>
        </p:txBody>
      </p:sp>
    </p:spTree>
    <p:extLst>
      <p:ext uri="{BB962C8B-B14F-4D97-AF65-F5344CB8AC3E}">
        <p14:creationId xmlns:p14="http://schemas.microsoft.com/office/powerpoint/2010/main" val="281352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4</a:t>
            </a:fld>
            <a:endParaRPr lang="zh-CN" altLang="en-US"/>
          </a:p>
        </p:txBody>
      </p:sp>
    </p:spTree>
    <p:extLst>
      <p:ext uri="{BB962C8B-B14F-4D97-AF65-F5344CB8AC3E}">
        <p14:creationId xmlns:p14="http://schemas.microsoft.com/office/powerpoint/2010/main" val="109012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31F383-1152-4786-80DB-4E0AF02A6589}" type="slidenum">
              <a:rPr lang="zh-CN" altLang="en-US" smtClean="0"/>
              <a:t>51</a:t>
            </a:fld>
            <a:endParaRPr lang="zh-CN" altLang="en-US"/>
          </a:p>
        </p:txBody>
      </p:sp>
    </p:spTree>
    <p:extLst>
      <p:ext uri="{BB962C8B-B14F-4D97-AF65-F5344CB8AC3E}">
        <p14:creationId xmlns:p14="http://schemas.microsoft.com/office/powerpoint/2010/main" val="2816693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5</a:t>
            </a:fld>
            <a:endParaRPr lang="zh-CN" altLang="en-US"/>
          </a:p>
        </p:txBody>
      </p:sp>
    </p:spTree>
    <p:extLst>
      <p:ext uri="{BB962C8B-B14F-4D97-AF65-F5344CB8AC3E}">
        <p14:creationId xmlns:p14="http://schemas.microsoft.com/office/powerpoint/2010/main" val="164208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6</a:t>
            </a:fld>
            <a:endParaRPr lang="zh-CN" altLang="en-US"/>
          </a:p>
        </p:txBody>
      </p:sp>
    </p:spTree>
    <p:extLst>
      <p:ext uri="{BB962C8B-B14F-4D97-AF65-F5344CB8AC3E}">
        <p14:creationId xmlns:p14="http://schemas.microsoft.com/office/powerpoint/2010/main" val="619754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9</a:t>
            </a:fld>
            <a:endParaRPr lang="zh-CN" altLang="en-US"/>
          </a:p>
        </p:txBody>
      </p:sp>
    </p:spTree>
    <p:extLst>
      <p:ext uri="{BB962C8B-B14F-4D97-AF65-F5344CB8AC3E}">
        <p14:creationId xmlns:p14="http://schemas.microsoft.com/office/powerpoint/2010/main" val="1608915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矩阵在量化和剪枝中的应用主要集中在优化和评估模型参数对损失函数的影响。</a:t>
            </a:r>
            <a:endParaRPr lang="en-US" altLang="zh-CN" b="0" i="0" dirty="0">
              <a:solidFill>
                <a:srgbClr val="FFFFFF"/>
              </a:solidFill>
              <a:effectLst/>
              <a:highlight>
                <a:srgbClr val="242424"/>
              </a:highlight>
              <a:latin typeface="-apple-system"/>
            </a:endParaRPr>
          </a:p>
          <a:p>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矩阵反映了损失函数的二阶导数信息，可以帮助识别哪些参数对模型性能影响较大，从而在量化和剪枝过程中做出更智能的决策。</a:t>
            </a:r>
            <a:endParaRPr lang="en-US" altLang="zh-CN" b="0" i="0" dirty="0">
              <a:solidFill>
                <a:srgbClr val="FFFFFF"/>
              </a:solidFill>
              <a:effectLst/>
              <a:highlight>
                <a:srgbClr val="242424"/>
              </a:highlight>
              <a:latin typeface="-apple-system"/>
            </a:endParaRPr>
          </a:p>
          <a:p>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矩阵是一个方阵，其元素是损失函数对参数的二阶偏导数。</a:t>
            </a:r>
            <a:endParaRPr lang="en-US" altLang="zh-CN" b="0" i="0" dirty="0">
              <a:solidFill>
                <a:srgbClr val="FFFFFF"/>
              </a:solidFill>
              <a:effectLst/>
              <a:highlight>
                <a:srgbClr val="242424"/>
              </a:highlight>
              <a:latin typeface="-apple-system"/>
            </a:endParaRPr>
          </a:p>
          <a:p>
            <a:pPr algn="l"/>
            <a:r>
              <a:rPr lang="zh-CN" altLang="en-US" b="1" i="0" dirty="0">
                <a:solidFill>
                  <a:srgbClr val="FFFFFF"/>
                </a:solidFill>
                <a:effectLst/>
                <a:highlight>
                  <a:srgbClr val="242424"/>
                </a:highlight>
                <a:latin typeface="-apple-system"/>
              </a:rPr>
              <a:t>在剪枝中的应用</a:t>
            </a:r>
          </a:p>
          <a:p>
            <a:pPr algn="l" fontAlgn="t">
              <a:buFont typeface="+mj-lt"/>
              <a:buAutoNum type="arabicPeriod"/>
            </a:pPr>
            <a:r>
              <a:rPr lang="zh-CN" altLang="en-US" b="1" i="0" dirty="0">
                <a:solidFill>
                  <a:srgbClr val="FFFFFF"/>
                </a:solidFill>
                <a:effectLst/>
                <a:highlight>
                  <a:srgbClr val="242424"/>
                </a:highlight>
                <a:latin typeface="-apple-system"/>
              </a:rPr>
              <a:t>剪枝敏感度评估</a:t>
            </a:r>
            <a:r>
              <a:rPr lang="zh-CN" altLang="en-US" b="0" i="0" dirty="0">
                <a:solidFill>
                  <a:srgbClr val="FFFFFF"/>
                </a:solidFill>
                <a:effectLst/>
                <a:highlight>
                  <a:srgbClr val="242424"/>
                </a:highlight>
                <a:latin typeface="-apple-system"/>
              </a:rPr>
              <a:t>：</a:t>
            </a:r>
          </a:p>
          <a:p>
            <a:pPr marL="742950" lvl="1" indent="-285750" algn="l">
              <a:buFont typeface="+mj-lt"/>
              <a:buAutoNum type="arabicPeriod"/>
            </a:pPr>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矩阵提供了模型参数对损失函数的二阶导数信息，可以用来评估剪枝操作对模型性能的影响。通过分析 </a:t>
            </a:r>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矩阵，可以识别哪些参数对模型性能影响较大，从而避免剪枝这些重要参数。</a:t>
            </a:r>
          </a:p>
          <a:p>
            <a:pPr marL="742950" lvl="1" indent="-285750" algn="l">
              <a:buFont typeface="+mj-lt"/>
              <a:buAutoNum type="arabicPeriod"/>
            </a:pPr>
            <a:r>
              <a:rPr lang="zh-CN" altLang="en-US" b="0" i="0" dirty="0">
                <a:solidFill>
                  <a:srgbClr val="FFFFFF"/>
                </a:solidFill>
                <a:effectLst/>
                <a:highlight>
                  <a:srgbClr val="242424"/>
                </a:highlight>
                <a:latin typeface="-apple-system"/>
              </a:rPr>
              <a:t>对 </a:t>
            </a:r>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矩阵的特征值进行分析，可以确定哪些神经元或权重对损失函数的影响较小，从而优先剪枝这些参数。</a:t>
            </a:r>
          </a:p>
          <a:p>
            <a:pPr algn="l" fontAlgn="t">
              <a:buFont typeface="+mj-lt"/>
              <a:buAutoNum type="arabicPeriod"/>
            </a:pPr>
            <a:r>
              <a:rPr lang="zh-CN" altLang="en-US" b="1" i="0" dirty="0">
                <a:solidFill>
                  <a:srgbClr val="FFFFFF"/>
                </a:solidFill>
                <a:effectLst/>
                <a:highlight>
                  <a:srgbClr val="242424"/>
                </a:highlight>
                <a:latin typeface="-apple-system"/>
              </a:rPr>
              <a:t>保留重要参数</a:t>
            </a:r>
            <a:r>
              <a:rPr lang="zh-CN" altLang="en-US" b="0" i="0" dirty="0">
                <a:solidFill>
                  <a:srgbClr val="FFFFFF"/>
                </a:solidFill>
                <a:effectLst/>
                <a:highlight>
                  <a:srgbClr val="242424"/>
                </a:highlight>
                <a:latin typeface="-apple-system"/>
              </a:rPr>
              <a:t>：</a:t>
            </a:r>
          </a:p>
          <a:p>
            <a:pPr marL="742950" lvl="1" indent="-285750" algn="l">
              <a:buFont typeface="+mj-lt"/>
              <a:buAutoNum type="arabicPeriod"/>
            </a:pPr>
            <a:r>
              <a:rPr lang="zh-CN" altLang="en-US" b="0" i="0" dirty="0">
                <a:solidFill>
                  <a:srgbClr val="FFFFFF"/>
                </a:solidFill>
                <a:effectLst/>
                <a:highlight>
                  <a:srgbClr val="242424"/>
                </a:highlight>
                <a:latin typeface="-apple-system"/>
              </a:rPr>
              <a:t>使用 </a:t>
            </a:r>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矩阵的对角线元素，可以识别出对模型性能较为关键的参数。这些参数在剪枝过程中应该被保留下来，以减小剪枝对模型精度的负面影响。</a:t>
            </a:r>
          </a:p>
          <a:p>
            <a:pPr algn="l" fontAlgn="t">
              <a:buFont typeface="+mj-lt"/>
              <a:buAutoNum type="arabicPeriod"/>
            </a:pPr>
            <a:r>
              <a:rPr lang="zh-CN" altLang="en-US" b="1" i="0" dirty="0">
                <a:solidFill>
                  <a:srgbClr val="FFFFFF"/>
                </a:solidFill>
                <a:effectLst/>
                <a:highlight>
                  <a:srgbClr val="242424"/>
                </a:highlight>
                <a:latin typeface="-apple-system"/>
              </a:rPr>
              <a:t>剪枝策略优化</a:t>
            </a:r>
            <a:r>
              <a:rPr lang="zh-CN" altLang="en-US" b="0" i="0" dirty="0">
                <a:solidFill>
                  <a:srgbClr val="FFFFFF"/>
                </a:solidFill>
                <a:effectLst/>
                <a:highlight>
                  <a:srgbClr val="242424"/>
                </a:highlight>
                <a:latin typeface="-apple-system"/>
              </a:rPr>
              <a:t>：</a:t>
            </a:r>
          </a:p>
          <a:p>
            <a:pPr marL="742950" lvl="1" indent="-285750" algn="l">
              <a:buFont typeface="+mj-lt"/>
              <a:buAutoNum type="arabicPeriod"/>
            </a:pPr>
            <a:r>
              <a:rPr lang="zh-CN" altLang="en-US" b="0" i="0" dirty="0">
                <a:solidFill>
                  <a:srgbClr val="FFFFFF"/>
                </a:solidFill>
                <a:effectLst/>
                <a:highlight>
                  <a:srgbClr val="242424"/>
                </a:highlight>
                <a:latin typeface="-apple-system"/>
              </a:rPr>
              <a:t>在剪枝过程中，通过 </a:t>
            </a:r>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矩阵可以优化剪枝策略。例如，可以采用二次近似（</a:t>
            </a:r>
            <a:r>
              <a:rPr lang="en-US" altLang="zh-CN" b="0" i="0" dirty="0">
                <a:solidFill>
                  <a:srgbClr val="FFFFFF"/>
                </a:solidFill>
                <a:effectLst/>
                <a:highlight>
                  <a:srgbClr val="242424"/>
                </a:highlight>
                <a:latin typeface="-apple-system"/>
              </a:rPr>
              <a:t>Second-Order Approximation</a:t>
            </a:r>
            <a:r>
              <a:rPr lang="zh-CN" altLang="en-US" b="0" i="0" dirty="0">
                <a:solidFill>
                  <a:srgbClr val="FFFFFF"/>
                </a:solidFill>
                <a:effectLst/>
                <a:highlight>
                  <a:srgbClr val="242424"/>
                </a:highlight>
                <a:latin typeface="-apple-system"/>
              </a:rPr>
              <a:t>）方法，根据 </a:t>
            </a:r>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矩阵信息来决定每次剪枝的幅度和位置，从而使剪枝过程更加智能和精确。</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10</a:t>
            </a:fld>
            <a:endParaRPr lang="zh-CN" altLang="en-US"/>
          </a:p>
        </p:txBody>
      </p:sp>
    </p:spTree>
    <p:extLst>
      <p:ext uri="{BB962C8B-B14F-4D97-AF65-F5344CB8AC3E}">
        <p14:creationId xmlns:p14="http://schemas.microsoft.com/office/powerpoint/2010/main" val="2057564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sz="1200" b="1" dirty="0"/>
              <a:t>初始化</a:t>
            </a:r>
            <a:r>
              <a:rPr lang="zh-CN" altLang="en-US" sz="1200" dirty="0"/>
              <a:t>：设置权重和激活值的范围</a:t>
            </a:r>
            <a:r>
              <a:rPr lang="en-US" altLang="zh-CN" sz="1200" dirty="0" err="1"/>
              <a:t>q</a:t>
            </a:r>
            <a:r>
              <a:rPr lang="en-US" altLang="zh-CN" sz="1200" baseline="-25000" dirty="0" err="1"/>
              <a:t>min</a:t>
            </a:r>
            <a:r>
              <a:rPr lang="zh-CN" altLang="en-US" sz="1200" dirty="0"/>
              <a:t>和</a:t>
            </a:r>
            <a:r>
              <a:rPr lang="en-US" altLang="zh-CN" sz="1200" dirty="0" err="1"/>
              <a:t>q</a:t>
            </a:r>
            <a:r>
              <a:rPr lang="en-US" altLang="zh-CN" sz="1200" baseline="-25000" dirty="0" err="1"/>
              <a:t>max</a:t>
            </a:r>
            <a:r>
              <a:rPr lang="zh-CN" altLang="en-US" sz="1200" dirty="0"/>
              <a:t>的初始值；</a:t>
            </a:r>
          </a:p>
          <a:p>
            <a:pPr marL="285750" indent="-285750">
              <a:buFont typeface="Arial" panose="020B0604020202020204" pitchFamily="34" charset="0"/>
              <a:buChar char="•"/>
            </a:pPr>
            <a:r>
              <a:rPr lang="zh-CN" altLang="en-US" sz="1200" b="1" dirty="0"/>
              <a:t>构建模拟量化网络</a:t>
            </a:r>
            <a:r>
              <a:rPr lang="zh-CN" altLang="en-US" sz="1200" dirty="0"/>
              <a:t>：在需要量化的权重和激活值后插入伪量化算子；</a:t>
            </a:r>
          </a:p>
          <a:p>
            <a:pPr marL="285750" indent="-285750">
              <a:buFont typeface="Arial" panose="020B0604020202020204" pitchFamily="34" charset="0"/>
              <a:buChar char="•"/>
            </a:pPr>
            <a:r>
              <a:rPr lang="zh-CN" altLang="en-US" sz="1200" b="1" dirty="0"/>
              <a:t>量化训练</a:t>
            </a:r>
            <a:r>
              <a:rPr lang="zh-CN" altLang="en-US" sz="1200" dirty="0"/>
              <a:t>：重复执行以下步骤直到网络收敛，计算量化网络层的权重和激活值的范围</a:t>
            </a:r>
            <a:r>
              <a:rPr lang="en-US" altLang="zh-CN" sz="1200" dirty="0" err="1"/>
              <a:t>q</a:t>
            </a:r>
            <a:r>
              <a:rPr lang="en-US" altLang="zh-CN" sz="1200" baseline="-25000" dirty="0" err="1"/>
              <a:t>min</a:t>
            </a:r>
            <a:r>
              <a:rPr lang="zh-CN" altLang="en-US" sz="1200" dirty="0"/>
              <a:t>和</a:t>
            </a:r>
            <a:r>
              <a:rPr lang="en-US" altLang="zh-CN" sz="1200" dirty="0" err="1"/>
              <a:t>q</a:t>
            </a:r>
            <a:r>
              <a:rPr lang="en-US" altLang="zh-CN" sz="1200" baseline="-25000" dirty="0" err="1"/>
              <a:t>max</a:t>
            </a:r>
            <a:r>
              <a:rPr lang="zh-CN" altLang="en-US" sz="1200" dirty="0"/>
              <a:t>，并根据该范围</a:t>
            </a:r>
            <a:r>
              <a:rPr lang="zh-CN" altLang="en-US" sz="1200" dirty="0">
                <a:solidFill>
                  <a:srgbClr val="6E0F6D"/>
                </a:solidFill>
              </a:rPr>
              <a:t>将量化损失带入到前向推理和后向参数更新的过程中</a:t>
            </a:r>
            <a:r>
              <a:rPr lang="zh-CN" altLang="en-US" sz="1200" dirty="0"/>
              <a:t>；</a:t>
            </a:r>
          </a:p>
          <a:p>
            <a:pPr marL="285750" indent="-285750">
              <a:buFont typeface="Arial" panose="020B0604020202020204" pitchFamily="34" charset="0"/>
              <a:buChar char="•"/>
            </a:pPr>
            <a:r>
              <a:rPr lang="zh-CN" altLang="en-US" sz="1200" b="1" dirty="0"/>
              <a:t>导出量化网络</a:t>
            </a:r>
            <a:r>
              <a:rPr lang="zh-CN" altLang="en-US" sz="1200" dirty="0"/>
              <a:t>：获取</a:t>
            </a:r>
            <a:r>
              <a:rPr lang="en-US" altLang="zh-CN" sz="1200" dirty="0" err="1"/>
              <a:t>q</a:t>
            </a:r>
            <a:r>
              <a:rPr lang="en-US" altLang="zh-CN" sz="1200" baseline="-25000" dirty="0" err="1"/>
              <a:t>min</a:t>
            </a:r>
            <a:r>
              <a:rPr lang="zh-CN" altLang="en-US" sz="1200" dirty="0"/>
              <a:t>和</a:t>
            </a:r>
            <a:r>
              <a:rPr lang="en-US" altLang="zh-CN" sz="1200" dirty="0" err="1"/>
              <a:t>q</a:t>
            </a:r>
            <a:r>
              <a:rPr lang="en-US" altLang="zh-CN" sz="1200" baseline="-25000" dirty="0" err="1"/>
              <a:t>max</a:t>
            </a:r>
            <a:r>
              <a:rPr lang="en-US" altLang="zh-CN" sz="1200" baseline="-25000" dirty="0"/>
              <a:t> </a:t>
            </a:r>
            <a:r>
              <a:rPr lang="zh-CN" altLang="en-US" sz="1200" dirty="0"/>
              <a:t>，并计算量化参数</a:t>
            </a:r>
            <a:r>
              <a:rPr lang="en-US" altLang="zh-CN" sz="1200" dirty="0"/>
              <a:t>s</a:t>
            </a:r>
            <a:r>
              <a:rPr lang="zh-CN" altLang="en-US" sz="1200" dirty="0"/>
              <a:t>和</a:t>
            </a:r>
            <a:r>
              <a:rPr lang="en-US" altLang="zh-CN" sz="1200" dirty="0"/>
              <a:t>z</a:t>
            </a:r>
            <a:r>
              <a:rPr lang="zh-CN" altLang="en-US" sz="1200" dirty="0"/>
              <a:t>；将量化参数代入量化公式中，</a:t>
            </a:r>
            <a:r>
              <a:rPr lang="zh-CN" altLang="en-US" sz="1200" dirty="0">
                <a:solidFill>
                  <a:srgbClr val="6E0F6D"/>
                </a:solidFill>
              </a:rPr>
              <a:t>转换网络中的权重为量化整数值</a:t>
            </a:r>
            <a:r>
              <a:rPr lang="zh-CN" altLang="en-US" sz="1200" dirty="0"/>
              <a:t>；删除伪量化算子，</a:t>
            </a:r>
            <a:r>
              <a:rPr lang="zh-CN" altLang="en-US" sz="1200" dirty="0">
                <a:solidFill>
                  <a:srgbClr val="6E0F6D"/>
                </a:solidFill>
              </a:rPr>
              <a:t>在量化网络层前后分别插入量化和反量化算子</a:t>
            </a:r>
            <a:r>
              <a:rPr lang="zh-CN" altLang="en-US" sz="1200" dirty="0"/>
              <a:t>。</a:t>
            </a:r>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13</a:t>
            </a:fld>
            <a:endParaRPr lang="zh-CN" altLang="en-US"/>
          </a:p>
        </p:txBody>
      </p:sp>
    </p:spTree>
    <p:extLst>
      <p:ext uri="{BB962C8B-B14F-4D97-AF65-F5344CB8AC3E}">
        <p14:creationId xmlns:p14="http://schemas.microsoft.com/office/powerpoint/2010/main" val="3582042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highlight>
                  <a:srgbClr val="FFFFFF"/>
                </a:highlight>
                <a:latin typeface="-apple-system"/>
              </a:rPr>
              <a:t>激活中存在一些离群值，它们的绝对值明显更大；并且这些离群值分布在少量的几个特征中，称为离群</a:t>
            </a:r>
            <a:r>
              <a:rPr lang="zh-CN" altLang="en-US" dirty="0">
                <a:solidFill>
                  <a:srgbClr val="191B1F"/>
                </a:solidFill>
                <a:highlight>
                  <a:srgbClr val="FFFFFF"/>
                </a:highlight>
                <a:latin typeface="-apple-system"/>
              </a:rPr>
              <a:t>特征。</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16</a:t>
            </a:fld>
            <a:endParaRPr lang="zh-CN" altLang="en-US"/>
          </a:p>
        </p:txBody>
      </p:sp>
    </p:spTree>
    <p:extLst>
      <p:ext uri="{BB962C8B-B14F-4D97-AF65-F5344CB8AC3E}">
        <p14:creationId xmlns:p14="http://schemas.microsoft.com/office/powerpoint/2010/main" val="301058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highlight>
                  <a:srgbClr val="FFFFFF"/>
                </a:highlight>
                <a:latin typeface="-apple-system"/>
              </a:rPr>
              <a:t>激活中存在一些离群值，它们的绝对值明显更大；并且这些离群值分布在少量的几个特征中，称为离群</a:t>
            </a:r>
            <a:r>
              <a:rPr lang="zh-CN" altLang="en-US" dirty="0">
                <a:solidFill>
                  <a:srgbClr val="191B1F"/>
                </a:solidFill>
                <a:highlight>
                  <a:srgbClr val="FFFFFF"/>
                </a:highlight>
                <a:latin typeface="-apple-system"/>
              </a:rPr>
              <a:t>特征。</a:t>
            </a:r>
            <a:endParaRPr lang="zh-CN" altLang="en-US" dirty="0"/>
          </a:p>
          <a:p>
            <a:endParaRPr lang="en-US" altLang="zh-CN" dirty="0"/>
          </a:p>
          <a:p>
            <a:pPr algn="l"/>
            <a:r>
              <a:rPr lang="zh-CN" altLang="en-US" b="1" i="0" dirty="0">
                <a:solidFill>
                  <a:srgbClr val="FFFFFF"/>
                </a:solidFill>
                <a:effectLst/>
                <a:highlight>
                  <a:srgbClr val="242424"/>
                </a:highlight>
                <a:latin typeface="-apple-system"/>
              </a:rPr>
              <a:t>在量化中的应用</a:t>
            </a:r>
          </a:p>
          <a:p>
            <a:pPr algn="l" fontAlgn="t">
              <a:buFont typeface="+mj-lt"/>
              <a:buAutoNum type="arabicPeriod"/>
            </a:pPr>
            <a:r>
              <a:rPr lang="zh-CN" altLang="en-US" b="1" i="0" dirty="0">
                <a:solidFill>
                  <a:srgbClr val="FFFFFF"/>
                </a:solidFill>
                <a:effectLst/>
                <a:highlight>
                  <a:srgbClr val="242424"/>
                </a:highlight>
                <a:latin typeface="-apple-system"/>
              </a:rPr>
              <a:t>敏感度分析</a:t>
            </a:r>
            <a:r>
              <a:rPr lang="zh-CN" altLang="en-US" b="0" i="0" dirty="0">
                <a:solidFill>
                  <a:srgbClr val="FFFFFF"/>
                </a:solidFill>
                <a:effectLst/>
                <a:highlight>
                  <a:srgbClr val="242424"/>
                </a:highlight>
                <a:latin typeface="-apple-system"/>
              </a:rPr>
              <a:t>：</a:t>
            </a:r>
          </a:p>
          <a:p>
            <a:pPr marL="742950" lvl="1" indent="-285750" algn="l">
              <a:buFont typeface="+mj-lt"/>
              <a:buAutoNum type="arabicPeriod"/>
            </a:pPr>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矩阵可以用来分析模型参数对量化的敏感度。通过计算 </a:t>
            </a:r>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矩阵的特征值，可以识别哪些参数对损失函数的变化更敏感，从而在量化时给予更多关注。</a:t>
            </a:r>
          </a:p>
          <a:p>
            <a:pPr marL="742950" lvl="1" indent="-285750" algn="l">
              <a:buFont typeface="+mj-lt"/>
              <a:buAutoNum type="arabicPeriod"/>
            </a:pPr>
            <a:r>
              <a:rPr lang="zh-CN" altLang="en-US" b="0" i="0" dirty="0">
                <a:solidFill>
                  <a:srgbClr val="FFFFFF"/>
                </a:solidFill>
                <a:effectLst/>
                <a:highlight>
                  <a:srgbClr val="242424"/>
                </a:highlight>
                <a:latin typeface="-apple-system"/>
              </a:rPr>
              <a:t>对 </a:t>
            </a:r>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矩阵的对角线元素进行分析，可以了解各个参数对损失函数的二阶变化。对于敏感度较低的参数，可以采用更低精度的量化。</a:t>
            </a:r>
          </a:p>
          <a:p>
            <a:pPr algn="l" fontAlgn="t">
              <a:buFont typeface="+mj-lt"/>
              <a:buAutoNum type="arabicPeriod"/>
            </a:pPr>
            <a:r>
              <a:rPr lang="zh-CN" altLang="en-US" b="1" i="0" dirty="0">
                <a:solidFill>
                  <a:srgbClr val="FFFFFF"/>
                </a:solidFill>
                <a:effectLst/>
                <a:highlight>
                  <a:srgbClr val="242424"/>
                </a:highlight>
                <a:latin typeface="-apple-system"/>
              </a:rPr>
              <a:t>优化量化策略</a:t>
            </a:r>
            <a:r>
              <a:rPr lang="zh-CN" altLang="en-US" b="0" i="0" dirty="0">
                <a:solidFill>
                  <a:srgbClr val="FFFFFF"/>
                </a:solidFill>
                <a:effectLst/>
                <a:highlight>
                  <a:srgbClr val="242424"/>
                </a:highlight>
                <a:latin typeface="-apple-system"/>
              </a:rPr>
              <a:t>：</a:t>
            </a:r>
          </a:p>
          <a:p>
            <a:pPr marL="742950" lvl="1" indent="-285750" algn="l">
              <a:buFont typeface="+mj-lt"/>
              <a:buAutoNum type="arabicPeriod"/>
            </a:pPr>
            <a:r>
              <a:rPr lang="zh-CN" altLang="en-US" b="0" i="0" dirty="0">
                <a:solidFill>
                  <a:srgbClr val="FFFFFF"/>
                </a:solidFill>
                <a:effectLst/>
                <a:highlight>
                  <a:srgbClr val="242424"/>
                </a:highlight>
                <a:latin typeface="-apple-system"/>
              </a:rPr>
              <a:t>在量化过程中，可以通过 </a:t>
            </a:r>
            <a:r>
              <a:rPr lang="en-US" altLang="zh-CN" b="0" i="0" dirty="0">
                <a:solidFill>
                  <a:srgbClr val="FFFFFF"/>
                </a:solidFill>
                <a:effectLst/>
                <a:highlight>
                  <a:srgbClr val="242424"/>
                </a:highlight>
                <a:latin typeface="-apple-system"/>
              </a:rPr>
              <a:t>Hessian </a:t>
            </a:r>
            <a:r>
              <a:rPr lang="zh-CN" altLang="en-US" b="0" i="0" dirty="0">
                <a:solidFill>
                  <a:srgbClr val="FFFFFF"/>
                </a:solidFill>
                <a:effectLst/>
                <a:highlight>
                  <a:srgbClr val="242424"/>
                </a:highlight>
                <a:latin typeface="-apple-system"/>
              </a:rPr>
              <a:t>矩阵指导不同层或不同参数的量化位宽选择。敏感度较高的参数可以选择较高的量化位宽，以减少量化带来的精度损失。</a:t>
            </a:r>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17</a:t>
            </a:fld>
            <a:endParaRPr lang="zh-CN" altLang="en-US"/>
          </a:p>
        </p:txBody>
      </p:sp>
    </p:spTree>
    <p:extLst>
      <p:ext uri="{BB962C8B-B14F-4D97-AF65-F5344CB8AC3E}">
        <p14:creationId xmlns:p14="http://schemas.microsoft.com/office/powerpoint/2010/main" val="27821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10" name="矩形 9"/>
          <p:cNvSpPr/>
          <p:nvPr userDrawn="1"/>
        </p:nvSpPr>
        <p:spPr>
          <a:xfrm>
            <a:off x="11084978" y="6595300"/>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7" name="矩形 6"/>
          <p:cNvSpPr/>
          <p:nvPr userDrawn="1"/>
        </p:nvSpPr>
        <p:spPr>
          <a:xfrm>
            <a:off x="371325" y="38727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9325" y="135275"/>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226675" y="6318000"/>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a:xfrm>
            <a:off x="10801350" y="6405438"/>
            <a:ext cx="1390650" cy="365125"/>
          </a:xfrm>
        </p:spPr>
        <p:txBody>
          <a:bodyPr/>
          <a:lstStyle>
            <a:lvl1pPr algn="ctr">
              <a:defRPr sz="2000" b="1">
                <a:solidFill>
                  <a:schemeClr val="bg1"/>
                </a:solidFill>
              </a:defRPr>
            </a:lvl1pPr>
          </a:lstStyle>
          <a:p>
            <a:fld id="{51D91E7F-84B6-4064-9D4E-CC7D244BCA04}" type="slidenum">
              <a:rPr lang="zh-CN" altLang="en-US" smtClean="0"/>
              <a:pPr/>
              <a:t>‹#›</a:t>
            </a:fld>
            <a:endParaRPr lang="zh-CN" altLang="en-US" dirty="0"/>
          </a:p>
        </p:txBody>
      </p:sp>
    </p:spTree>
    <p:extLst>
      <p:ext uri="{BB962C8B-B14F-4D97-AF65-F5344CB8AC3E}">
        <p14:creationId xmlns:p14="http://schemas.microsoft.com/office/powerpoint/2010/main" val="25998743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38" userDrawn="1">
          <p15:clr>
            <a:srgbClr val="FBAE40"/>
          </p15:clr>
        </p15:guide>
        <p15:guide id="4" pos="7242" userDrawn="1">
          <p15:clr>
            <a:srgbClr val="FBAE40"/>
          </p15:clr>
        </p15:guide>
        <p15:guide id="5" orient="horz" pos="346" userDrawn="1">
          <p15:clr>
            <a:srgbClr val="FBAE40"/>
          </p15:clr>
        </p15:guide>
        <p15:guide id="6" orient="horz" pos="39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6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章节版式">
    <p:bg>
      <p:bgPr>
        <a:solidFill>
          <a:schemeClr val="accent1"/>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F1A982B-65B7-4A69-8492-B33EE18AE2A0}"/>
              </a:ext>
            </a:extLst>
          </p:cNvPr>
          <p:cNvSpPr/>
          <p:nvPr userDrawn="1"/>
        </p:nvSpPr>
        <p:spPr>
          <a:xfrm>
            <a:off x="311727" y="823128"/>
            <a:ext cx="11568546" cy="5211744"/>
          </a:xfrm>
          <a:prstGeom prst="rect">
            <a:avLst/>
          </a:prstGeom>
          <a:solidFill>
            <a:schemeClr val="bg1"/>
          </a:solidFill>
          <a:ln w="0">
            <a:noFill/>
          </a:ln>
          <a:effectLst>
            <a:outerShdw blurRad="254000" dist="63500" dir="5400000" sx="101000" sy="101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rgbClr val="2983F2"/>
              </a:solidFill>
              <a:effectLst/>
              <a:uLnTx/>
              <a:uFillTx/>
              <a:latin typeface="Arial"/>
              <a:ea typeface="微软雅黑 Light"/>
              <a:cs typeface="+mn-cs"/>
            </a:endParaRPr>
          </a:p>
        </p:txBody>
      </p:sp>
    </p:spTree>
    <p:extLst>
      <p:ext uri="{BB962C8B-B14F-4D97-AF65-F5344CB8AC3E}">
        <p14:creationId xmlns:p14="http://schemas.microsoft.com/office/powerpoint/2010/main" val="146859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版式">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5693BDC-E90B-465A-B90A-0C8F27C2F521}"/>
              </a:ext>
            </a:extLst>
          </p:cNvPr>
          <p:cNvSpPr>
            <a:spLocks noGrp="1"/>
          </p:cNvSpPr>
          <p:nvPr>
            <p:ph type="body" sz="quarter" idx="10"/>
          </p:nvPr>
        </p:nvSpPr>
        <p:spPr>
          <a:xfrm>
            <a:off x="565150" y="538961"/>
            <a:ext cx="3503930" cy="584551"/>
          </a:xfrm>
          <a:prstGeom prst="rect">
            <a:avLst/>
          </a:prstGeom>
        </p:spPr>
        <p:txBody>
          <a:bodyPr anchor="ctr"/>
          <a:lstStyle>
            <a:lvl1pPr marL="0" indent="0" algn="l">
              <a:lnSpc>
                <a:spcPct val="100000"/>
              </a:lnSpc>
              <a:buNone/>
              <a:defRPr sz="2800" b="1">
                <a:solidFill>
                  <a:schemeClr val="accent1"/>
                </a:solidFill>
                <a:latin typeface="+mj-ea"/>
                <a:ea typeface="+mj-ea"/>
              </a:defRPr>
            </a:lvl1pPr>
            <a:lvl2pPr marL="457200" indent="0">
              <a:buNone/>
              <a:defRPr>
                <a:latin typeface="+mj-ea"/>
                <a:ea typeface="+mj-ea"/>
              </a:defRPr>
            </a:lvl2pPr>
            <a:lvl3pPr marL="914400" indent="0">
              <a:buNone/>
              <a:defRPr>
                <a:latin typeface="+mj-ea"/>
                <a:ea typeface="+mj-ea"/>
              </a:defRPr>
            </a:lvl3pPr>
            <a:lvl4pPr marL="1371600" indent="0">
              <a:buNone/>
              <a:defRPr>
                <a:latin typeface="+mj-ea"/>
                <a:ea typeface="+mj-ea"/>
              </a:defRPr>
            </a:lvl4pPr>
            <a:lvl5pPr marL="1828800" indent="0">
              <a:buNone/>
              <a:defRPr>
                <a:latin typeface="+mj-ea"/>
                <a:ea typeface="+mj-ea"/>
              </a:defRPr>
            </a:lvl5pPr>
          </a:lstStyle>
          <a:p>
            <a:pPr lvl="0"/>
            <a:endParaRPr lang="zh-CN" altLang="en-US" dirty="0"/>
          </a:p>
        </p:txBody>
      </p:sp>
      <p:sp>
        <p:nvSpPr>
          <p:cNvPr id="2" name="矩形 1">
            <a:extLst>
              <a:ext uri="{FF2B5EF4-FFF2-40B4-BE49-F238E27FC236}">
                <a16:creationId xmlns:a16="http://schemas.microsoft.com/office/drawing/2014/main" id="{8537C1D7-8E0F-4092-B0C6-E809F1160D90}"/>
              </a:ext>
            </a:extLst>
          </p:cNvPr>
          <p:cNvSpPr/>
          <p:nvPr userDrawn="1"/>
        </p:nvSpPr>
        <p:spPr>
          <a:xfrm>
            <a:off x="0" y="640080"/>
            <a:ext cx="565150" cy="38862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solidFill>
                <a:schemeClr val="accent2"/>
              </a:solidFill>
            </a:endParaRPr>
          </a:p>
        </p:txBody>
      </p:sp>
      <p:sp>
        <p:nvSpPr>
          <p:cNvPr id="8" name="矩形 7">
            <a:extLst>
              <a:ext uri="{FF2B5EF4-FFF2-40B4-BE49-F238E27FC236}">
                <a16:creationId xmlns:a16="http://schemas.microsoft.com/office/drawing/2014/main" id="{B52B4B21-E3C5-4D47-B1B2-C179D2DFC941}"/>
              </a:ext>
            </a:extLst>
          </p:cNvPr>
          <p:cNvSpPr/>
          <p:nvPr userDrawn="1"/>
        </p:nvSpPr>
        <p:spPr>
          <a:xfrm>
            <a:off x="11626850" y="640080"/>
            <a:ext cx="565150" cy="38862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solidFill>
                <a:schemeClr val="accent2"/>
              </a:solidFill>
            </a:endParaRPr>
          </a:p>
        </p:txBody>
      </p:sp>
    </p:spTree>
    <p:extLst>
      <p:ext uri="{BB962C8B-B14F-4D97-AF65-F5344CB8AC3E}">
        <p14:creationId xmlns:p14="http://schemas.microsoft.com/office/powerpoint/2010/main" val="149837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9FEF8-3ADF-0E0A-122C-93D3215754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AF777B-4B80-4E55-648E-FFBFCBA63D3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CF96F6-3FFB-31EB-DF35-304BFABBFE0C}"/>
              </a:ext>
            </a:extLst>
          </p:cNvPr>
          <p:cNvSpPr>
            <a:spLocks noGrp="1"/>
          </p:cNvSpPr>
          <p:nvPr>
            <p:ph type="dt" sz="half" idx="10"/>
          </p:nvPr>
        </p:nvSpPr>
        <p:spPr/>
        <p:txBody>
          <a:bodyPr/>
          <a:lstStyle/>
          <a:p>
            <a:fld id="{8F31C02D-18F9-457C-BE67-30F25CFF72EB}" type="datetimeFigureOut">
              <a:rPr lang="zh-CN" altLang="en-US" smtClean="0"/>
              <a:t>2024/9/8</a:t>
            </a:fld>
            <a:endParaRPr lang="zh-CN" altLang="en-US"/>
          </a:p>
        </p:txBody>
      </p:sp>
      <p:sp>
        <p:nvSpPr>
          <p:cNvPr id="5" name="页脚占位符 4">
            <a:extLst>
              <a:ext uri="{FF2B5EF4-FFF2-40B4-BE49-F238E27FC236}">
                <a16:creationId xmlns:a16="http://schemas.microsoft.com/office/drawing/2014/main" id="{58193B35-BE91-EB1B-5680-E2A00862AD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F61FD9-B221-9D7F-964C-7DE2446DFD3D}"/>
              </a:ext>
            </a:extLst>
          </p:cNvPr>
          <p:cNvSpPr>
            <a:spLocks noGrp="1"/>
          </p:cNvSpPr>
          <p:nvPr>
            <p:ph type="sldNum" sz="quarter" idx="12"/>
          </p:nvPr>
        </p:nvSpPr>
        <p:spPr/>
        <p:txBody>
          <a:bodyPr/>
          <a:lstStyle/>
          <a:p>
            <a:fld id="{AACA3FFE-6CC5-45EE-B178-6A44B0EE102B}" type="slidenum">
              <a:rPr lang="zh-CN" altLang="en-US" smtClean="0"/>
              <a:t>‹#›</a:t>
            </a:fld>
            <a:endParaRPr lang="zh-CN" altLang="en-US"/>
          </a:p>
        </p:txBody>
      </p:sp>
    </p:spTree>
    <p:extLst>
      <p:ext uri="{BB962C8B-B14F-4D97-AF65-F5344CB8AC3E}">
        <p14:creationId xmlns:p14="http://schemas.microsoft.com/office/powerpoint/2010/main" val="2301665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t>2024/9/8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3146066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hart" Target="../charts/chart1.xml"/><Relationship Id="rId1" Type="http://schemas.openxmlformats.org/officeDocument/2006/relationships/slideLayout" Target="../slideLayouts/slideLayout4.xml"/><Relationship Id="rId5" Type="http://schemas.openxmlformats.org/officeDocument/2006/relationships/hyperlink" Target="https://mingchao.wang/Ao5PjBRP/" TargetMode="External"/><Relationship Id="rId4" Type="http://schemas.openxmlformats.org/officeDocument/2006/relationships/image" Target="../media/image58.svg"/></Relationships>
</file>

<file path=ppt/slides/_rels/slide3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mingchao.wang/Ao5PjBRP/" TargetMode="External"/><Relationship Id="rId2" Type="http://schemas.openxmlformats.org/officeDocument/2006/relationships/hyperlink" Target="https://zhuanlan.zhihu.com/p/624740065" TargetMode="External"/><Relationship Id="rId1" Type="http://schemas.openxmlformats.org/officeDocument/2006/relationships/slideLayout" Target="../slideLayouts/slideLayout4.xml"/><Relationship Id="rId6" Type="http://schemas.openxmlformats.org/officeDocument/2006/relationships/hyperlink" Target="https://docs.nvidia.com/nemo-framework/user-guide/latest/nemotoolkit/features/parallelisms.html" TargetMode="External"/><Relationship Id="rId5" Type="http://schemas.openxmlformats.org/officeDocument/2006/relationships/hyperlink" Target="https://zhuanlan.zhihu.com/p/598714869" TargetMode="External"/><Relationship Id="rId4" Type="http://schemas.openxmlformats.org/officeDocument/2006/relationships/hyperlink" Target="https://arxiv.org/pdf/2101.03961"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10.png"/></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807247"/>
            <a:ext cx="12192000" cy="186039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955798" y="2352721"/>
            <a:ext cx="8280399" cy="769441"/>
          </a:xfrm>
          <a:prstGeom prst="rect">
            <a:avLst/>
          </a:prstGeom>
          <a:noFill/>
        </p:spPr>
        <p:txBody>
          <a:bodyPr wrap="square" rtlCol="0">
            <a:spAutoFit/>
          </a:bodyPr>
          <a:lstStyle/>
          <a:p>
            <a:pPr algn="ctr"/>
            <a:r>
              <a:rPr lang="zh-CN" altLang="en-US" sz="4400" b="1" dirty="0">
                <a:solidFill>
                  <a:schemeClr val="bg1"/>
                </a:solidFill>
              </a:rPr>
              <a:t>多模态</a:t>
            </a:r>
            <a:r>
              <a:rPr lang="en-US" altLang="zh-CN" sz="4400" b="1" dirty="0">
                <a:solidFill>
                  <a:schemeClr val="bg1"/>
                </a:solidFill>
              </a:rPr>
              <a:t>+</a:t>
            </a:r>
            <a:r>
              <a:rPr lang="zh-CN" altLang="en-US" sz="4400" b="1" dirty="0">
                <a:solidFill>
                  <a:schemeClr val="bg1"/>
                </a:solidFill>
              </a:rPr>
              <a:t>轻量化调研情况</a:t>
            </a:r>
          </a:p>
        </p:txBody>
      </p:sp>
      <p:sp>
        <p:nvSpPr>
          <p:cNvPr id="10" name="文本框 9"/>
          <p:cNvSpPr txBox="1"/>
          <p:nvPr/>
        </p:nvSpPr>
        <p:spPr>
          <a:xfrm>
            <a:off x="2136774" y="3727024"/>
            <a:ext cx="8280400"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2025 PhD Application Self-Introduction</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 name="Freeform 5"/>
          <p:cNvSpPr>
            <a:spLocks noEditPoints="1"/>
          </p:cNvSpPr>
          <p:nvPr/>
        </p:nvSpPr>
        <p:spPr bwMode="auto">
          <a:xfrm>
            <a:off x="11496674" y="3103855"/>
            <a:ext cx="555624" cy="489478"/>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342C7E1C-804F-67F4-BF0D-FAADC1BEFB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61837" cy="1461837"/>
          </a:xfrm>
          <a:prstGeom prst="rect">
            <a:avLst/>
          </a:prstGeom>
        </p:spPr>
      </p:pic>
      <p:sp>
        <p:nvSpPr>
          <p:cNvPr id="9" name="文本框 8">
            <a:extLst>
              <a:ext uri="{FF2B5EF4-FFF2-40B4-BE49-F238E27FC236}">
                <a16:creationId xmlns:a16="http://schemas.microsoft.com/office/drawing/2014/main" id="{28FA570B-56FF-0E07-1672-215AC5203F34}"/>
              </a:ext>
            </a:extLst>
          </p:cNvPr>
          <p:cNvSpPr txBox="1"/>
          <p:nvPr/>
        </p:nvSpPr>
        <p:spPr>
          <a:xfrm>
            <a:off x="5061033" y="6203341"/>
            <a:ext cx="2069926" cy="369332"/>
          </a:xfrm>
          <a:prstGeom prst="rect">
            <a:avLst/>
          </a:prstGeom>
          <a:noFill/>
        </p:spPr>
        <p:txBody>
          <a:bodyPr wrap="square" rtlCol="0">
            <a:spAutoFit/>
          </a:bodyPr>
          <a:lstStyle/>
          <a:p>
            <a:pPr algn="ctr"/>
            <a:r>
              <a:rPr lang="en-US" altLang="zh-CN" b="1" dirty="0">
                <a:solidFill>
                  <a:srgbClr val="453D3A"/>
                </a:solidFill>
              </a:rPr>
              <a:t>2024</a:t>
            </a:r>
            <a:r>
              <a:rPr lang="zh-CN" altLang="en-US" b="1" dirty="0">
                <a:solidFill>
                  <a:srgbClr val="453D3A"/>
                </a:solidFill>
              </a:rPr>
              <a:t>年</a:t>
            </a:r>
            <a:r>
              <a:rPr lang="en-US" altLang="zh-CN" b="1" dirty="0">
                <a:solidFill>
                  <a:srgbClr val="453D3A"/>
                </a:solidFill>
              </a:rPr>
              <a:t>9</a:t>
            </a:r>
            <a:r>
              <a:rPr lang="zh-CN" altLang="en-US" b="1" dirty="0">
                <a:solidFill>
                  <a:srgbClr val="453D3A"/>
                </a:solidFill>
              </a:rPr>
              <a:t>月</a:t>
            </a:r>
            <a:r>
              <a:rPr lang="en-US" altLang="zh-CN" b="1" dirty="0">
                <a:solidFill>
                  <a:srgbClr val="453D3A"/>
                </a:solidFill>
              </a:rPr>
              <a:t>7</a:t>
            </a:r>
            <a:r>
              <a:rPr lang="zh-CN" altLang="en-US" b="1" dirty="0">
                <a:solidFill>
                  <a:srgbClr val="453D3A"/>
                </a:solidFill>
              </a:rPr>
              <a:t>日</a:t>
            </a:r>
          </a:p>
        </p:txBody>
      </p:sp>
    </p:spTree>
    <p:extLst>
      <p:ext uri="{BB962C8B-B14F-4D97-AF65-F5344CB8AC3E}">
        <p14:creationId xmlns:p14="http://schemas.microsoft.com/office/powerpoint/2010/main" val="3194519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大模型剪枝</a:t>
            </a:r>
            <a:r>
              <a:rPr lang="en-US" altLang="zh-CN" sz="2800" b="1" dirty="0">
                <a:latin typeface="微软雅黑" panose="020B0503020204020204" pitchFamily="34" charset="-122"/>
              </a:rPr>
              <a:t>——</a:t>
            </a:r>
            <a:r>
              <a:rPr lang="zh-CN" altLang="en-US" sz="2800" b="1" dirty="0">
                <a:latin typeface="微软雅黑" panose="020B0503020204020204" pitchFamily="34" charset="-122"/>
              </a:rPr>
              <a:t>非结构化剪枝</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10</a:t>
            </a:fld>
            <a:endParaRPr lang="zh-CN" altLang="en-US" dirty="0">
              <a:solidFill>
                <a:srgbClr val="FFFFFF"/>
              </a:solidFill>
            </a:endParaRPr>
          </a:p>
        </p:txBody>
      </p:sp>
      <p:sp>
        <p:nvSpPr>
          <p:cNvPr id="11" name="文本框 10">
            <a:extLst>
              <a:ext uri="{FF2B5EF4-FFF2-40B4-BE49-F238E27FC236}">
                <a16:creationId xmlns:a16="http://schemas.microsoft.com/office/drawing/2014/main" id="{FBA818A7-B3FB-C672-39F6-6CAC33B111F2}"/>
              </a:ext>
            </a:extLst>
          </p:cNvPr>
          <p:cNvSpPr txBox="1"/>
          <p:nvPr/>
        </p:nvSpPr>
        <p:spPr>
          <a:xfrm>
            <a:off x="337376" y="895842"/>
            <a:ext cx="11192831" cy="400110"/>
          </a:xfrm>
          <a:prstGeom prst="rect">
            <a:avLst/>
          </a:prstGeom>
          <a:noFill/>
        </p:spPr>
        <p:txBody>
          <a:bodyPr wrap="square" rtlCol="0">
            <a:spAutoFit/>
          </a:bodyPr>
          <a:lstStyle/>
          <a:p>
            <a:r>
              <a:rPr lang="en-US" altLang="zh-CN" sz="2000" b="1" dirty="0" err="1">
                <a:latin typeface="微软雅黑" panose="020B0503020204020204" pitchFamily="34" charset="-122"/>
              </a:rPr>
              <a:t>SparseGPT</a:t>
            </a:r>
            <a:r>
              <a:rPr lang="en-US" altLang="zh-CN" sz="2000" b="1" dirty="0">
                <a:latin typeface="微软雅黑" panose="020B0503020204020204" pitchFamily="34" charset="-122"/>
              </a:rPr>
              <a:t>: Massive Language Models Can be Accurately Pruned in One-Shot</a:t>
            </a:r>
          </a:p>
        </p:txBody>
      </p:sp>
      <p:sp>
        <p:nvSpPr>
          <p:cNvPr id="21" name="文本框 20">
            <a:extLst>
              <a:ext uri="{FF2B5EF4-FFF2-40B4-BE49-F238E27FC236}">
                <a16:creationId xmlns:a16="http://schemas.microsoft.com/office/drawing/2014/main" id="{EDAD11F9-CF03-5D21-E5B4-D6EE19FC659F}"/>
              </a:ext>
            </a:extLst>
          </p:cNvPr>
          <p:cNvSpPr txBox="1"/>
          <p:nvPr/>
        </p:nvSpPr>
        <p:spPr>
          <a:xfrm>
            <a:off x="779276" y="4611830"/>
            <a:ext cx="10309030" cy="1569660"/>
          </a:xfrm>
          <a:prstGeom prst="rect">
            <a:avLst/>
          </a:prstGeom>
          <a:noFill/>
        </p:spPr>
        <p:txBody>
          <a:bodyPr wrap="square">
            <a:spAutoFit/>
          </a:bodyPr>
          <a:lstStyle/>
          <a:p>
            <a:r>
              <a:rPr lang="zh-CN" altLang="en-US" sz="1600" dirty="0"/>
              <a:t>利用了</a:t>
            </a:r>
            <a:r>
              <a:rPr lang="en-US" altLang="zh-CN" sz="1600" dirty="0">
                <a:solidFill>
                  <a:srgbClr val="6E0F6D"/>
                </a:solidFill>
              </a:rPr>
              <a:t>Hessian</a:t>
            </a:r>
            <a:r>
              <a:rPr lang="zh-CN" altLang="en-US" sz="1600" dirty="0">
                <a:solidFill>
                  <a:srgbClr val="6E0F6D"/>
                </a:solidFill>
              </a:rPr>
              <a:t>逆序列</a:t>
            </a:r>
            <a:r>
              <a:rPr lang="en-US" altLang="zh-CN" sz="1600" dirty="0">
                <a:solidFill>
                  <a:srgbClr val="6E0F6D"/>
                </a:solidFill>
              </a:rPr>
              <a:t>(</a:t>
            </a:r>
            <a:r>
              <a:rPr lang="en-US" altLang="zh-CN" sz="1600" dirty="0" err="1">
                <a:solidFill>
                  <a:srgbClr val="6E0F6D"/>
                </a:solidFill>
              </a:rPr>
              <a:t>H</a:t>
            </a:r>
            <a:r>
              <a:rPr lang="en-US" altLang="zh-CN" sz="1600" baseline="-25000" dirty="0" err="1">
                <a:solidFill>
                  <a:srgbClr val="6E0F6D"/>
                </a:solidFill>
              </a:rPr>
              <a:t>Uj</a:t>
            </a:r>
            <a:r>
              <a:rPr lang="en-US" altLang="zh-CN" sz="1600" dirty="0">
                <a:solidFill>
                  <a:srgbClr val="6E0F6D"/>
                </a:solidFill>
              </a:rPr>
              <a:t>)</a:t>
            </a:r>
            <a:r>
              <a:rPr lang="zh-CN" altLang="en-US" sz="1600" dirty="0"/>
              <a:t>来更新修剪矩阵</a:t>
            </a:r>
            <a:r>
              <a:rPr lang="en-US" altLang="zh-CN" sz="1600" dirty="0"/>
              <a:t>W</a:t>
            </a:r>
            <a:r>
              <a:rPr lang="zh-CN" altLang="en-US" sz="1600" dirty="0"/>
              <a:t>的每一列中的权重处理。具体来说，在给定一个固定的</a:t>
            </a:r>
            <a:r>
              <a:rPr lang="zh-CN" altLang="en-US" sz="1600" dirty="0">
                <a:solidFill>
                  <a:srgbClr val="6E0F6D"/>
                </a:solidFill>
              </a:rPr>
              <a:t>剪枝掩码</a:t>
            </a:r>
            <a:r>
              <a:rPr lang="en-US" altLang="zh-CN" sz="1600" dirty="0">
                <a:solidFill>
                  <a:srgbClr val="6E0F6D"/>
                </a:solidFill>
              </a:rPr>
              <a:t>M</a:t>
            </a:r>
            <a:r>
              <a:rPr lang="zh-CN" altLang="en-US" sz="1600" dirty="0"/>
              <a:t>后，该算法使用</a:t>
            </a:r>
            <a:r>
              <a:rPr lang="en-US" altLang="zh-CN" sz="1600" dirty="0" err="1"/>
              <a:t>H</a:t>
            </a:r>
            <a:r>
              <a:rPr lang="en-US" altLang="zh-CN" sz="1600" baseline="-25000" dirty="0" err="1"/>
              <a:t>Uj</a:t>
            </a:r>
            <a:r>
              <a:rPr lang="zh-CN" altLang="en-US" sz="1600" dirty="0"/>
              <a:t>并更新那些位于列“右侧”的剩余权重，逐步修剪权重矩阵</a:t>
            </a:r>
            <a:r>
              <a:rPr lang="en-US" altLang="zh-CN" sz="1600" dirty="0"/>
              <a:t>W</a:t>
            </a:r>
            <a:r>
              <a:rPr lang="zh-CN" altLang="en-US" sz="1600" dirty="0"/>
              <a:t>的每一列中的权重处理。修剪后权重“右侧”的权重将</a:t>
            </a:r>
            <a:r>
              <a:rPr lang="zh-CN" altLang="en-US" sz="1600" dirty="0">
                <a:solidFill>
                  <a:srgbClr val="6E0F6D"/>
                </a:solidFill>
              </a:rPr>
              <a:t>被更新以补偿修剪影响</a:t>
            </a:r>
            <a:r>
              <a:rPr lang="zh-CN" altLang="en-US" sz="1600" dirty="0"/>
              <a:t>，而未修剪的权重不会生成更新。</a:t>
            </a:r>
            <a:endParaRPr lang="en-US" altLang="zh-CN" sz="1600" dirty="0"/>
          </a:p>
          <a:p>
            <a:endParaRPr lang="en-US" altLang="zh-CN" sz="1600" dirty="0"/>
          </a:p>
          <a:p>
            <a:r>
              <a:rPr lang="zh-CN" altLang="en-US" sz="1600" dirty="0"/>
              <a:t>此外，</a:t>
            </a:r>
            <a:r>
              <a:rPr lang="en-US" altLang="zh-CN" sz="1600" dirty="0"/>
              <a:t>mask</a:t>
            </a:r>
            <a:r>
              <a:rPr lang="zh-CN" altLang="en-US" sz="1600" dirty="0"/>
              <a:t>的选择也决定了剪枝的效果，故文章提出了</a:t>
            </a:r>
            <a:r>
              <a:rPr lang="zh-CN" altLang="en-US" sz="1600" dirty="0">
                <a:solidFill>
                  <a:srgbClr val="6E0F6D"/>
                </a:solidFill>
              </a:rPr>
              <a:t>自适应掩码选择</a:t>
            </a:r>
            <a:r>
              <a:rPr lang="zh-CN" altLang="en-US" sz="1600" dirty="0"/>
              <a:t>，设定每</a:t>
            </a:r>
            <a:r>
              <a:rPr lang="en-US" altLang="zh-CN" sz="1600" dirty="0"/>
              <a:t>2</a:t>
            </a:r>
            <a:r>
              <a:rPr lang="zh-CN" altLang="en-US" sz="1600" dirty="0"/>
              <a:t>列</a:t>
            </a:r>
            <a:r>
              <a:rPr lang="en-US" altLang="zh-CN" sz="1600" dirty="0"/>
              <a:t>p%</a:t>
            </a:r>
            <a:r>
              <a:rPr lang="zh-CN" altLang="en-US" sz="1600" dirty="0"/>
              <a:t>的压缩率，</a:t>
            </a:r>
            <a:r>
              <a:rPr lang="zh-CN" altLang="en-US" sz="1600" dirty="0">
                <a:solidFill>
                  <a:srgbClr val="6E0F6D"/>
                </a:solidFill>
              </a:rPr>
              <a:t>利用</a:t>
            </a:r>
            <a:r>
              <a:rPr lang="en-US" altLang="zh-CN" sz="1600" dirty="0" err="1">
                <a:solidFill>
                  <a:srgbClr val="6E0F6D"/>
                </a:solidFill>
              </a:rPr>
              <a:t>H</a:t>
            </a:r>
            <a:r>
              <a:rPr lang="en-US" altLang="zh-CN" sz="1600" baseline="-25000" dirty="0" err="1">
                <a:solidFill>
                  <a:srgbClr val="6E0F6D"/>
                </a:solidFill>
              </a:rPr>
              <a:t>uj</a:t>
            </a:r>
            <a:r>
              <a:rPr lang="zh-CN" altLang="en-US" sz="1600" dirty="0">
                <a:solidFill>
                  <a:srgbClr val="6E0F6D"/>
                </a:solidFill>
              </a:rPr>
              <a:t>在下一块选择掩码之前先对第二列进行权重更新</a:t>
            </a:r>
            <a:r>
              <a:rPr lang="zh-CN" altLang="en-US" sz="1600" dirty="0"/>
              <a:t>，</a:t>
            </a:r>
            <a:r>
              <a:rPr lang="zh-CN" altLang="en-US" sz="1600" b="0" i="0" dirty="0">
                <a:effectLst/>
                <a:highlight>
                  <a:srgbClr val="FFFFFF"/>
                </a:highlight>
                <a:latin typeface="-apple-system"/>
              </a:rPr>
              <a:t>将这种洞察力集成到</a:t>
            </a:r>
            <a:r>
              <a:rPr lang="en-US" altLang="zh-CN" sz="1600" b="0" i="0" dirty="0" err="1">
                <a:effectLst/>
                <a:highlight>
                  <a:srgbClr val="FFFFFF"/>
                </a:highlight>
                <a:latin typeface="-apple-system"/>
              </a:rPr>
              <a:t>SparseGPT</a:t>
            </a:r>
            <a:r>
              <a:rPr lang="zh-CN" altLang="en-US" sz="1600" b="0" i="0" dirty="0">
                <a:effectLst/>
                <a:highlight>
                  <a:srgbClr val="FFFFFF"/>
                </a:highlight>
                <a:latin typeface="-apple-system"/>
              </a:rPr>
              <a:t>中。</a:t>
            </a:r>
            <a:endParaRPr lang="zh-CN" altLang="en-US" sz="1600" dirty="0"/>
          </a:p>
        </p:txBody>
      </p:sp>
      <p:pic>
        <p:nvPicPr>
          <p:cNvPr id="8" name="图片 7">
            <a:extLst>
              <a:ext uri="{FF2B5EF4-FFF2-40B4-BE49-F238E27FC236}">
                <a16:creationId xmlns:a16="http://schemas.microsoft.com/office/drawing/2014/main" id="{36F1D78F-2793-41A1-BCBF-445EAFCB875E}"/>
              </a:ext>
            </a:extLst>
          </p:cNvPr>
          <p:cNvPicPr>
            <a:picLocks noChangeAspect="1"/>
          </p:cNvPicPr>
          <p:nvPr/>
        </p:nvPicPr>
        <p:blipFill>
          <a:blip r:embed="rId3"/>
          <a:stretch>
            <a:fillRect/>
          </a:stretch>
        </p:blipFill>
        <p:spPr>
          <a:xfrm>
            <a:off x="1157411" y="1380909"/>
            <a:ext cx="9552760" cy="2855370"/>
          </a:xfrm>
          <a:prstGeom prst="rect">
            <a:avLst/>
          </a:prstGeom>
        </p:spPr>
      </p:pic>
    </p:spTree>
    <p:extLst>
      <p:ext uri="{BB962C8B-B14F-4D97-AF65-F5344CB8AC3E}">
        <p14:creationId xmlns:p14="http://schemas.microsoft.com/office/powerpoint/2010/main" val="3971371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大模型剪枝</a:t>
            </a:r>
            <a:r>
              <a:rPr lang="en-US" altLang="zh-CN" sz="2800" b="1" dirty="0">
                <a:latin typeface="微软雅黑" panose="020B0503020204020204" pitchFamily="34" charset="-122"/>
              </a:rPr>
              <a:t>——</a:t>
            </a:r>
            <a:r>
              <a:rPr lang="zh-CN" altLang="en-US" sz="2800" b="1" dirty="0">
                <a:latin typeface="微软雅黑" panose="020B0503020204020204" pitchFamily="34" charset="-122"/>
              </a:rPr>
              <a:t>非结构化剪枝</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11</a:t>
            </a:fld>
            <a:endParaRPr lang="zh-CN" altLang="en-US" dirty="0">
              <a:solidFill>
                <a:srgbClr val="FFFFFF"/>
              </a:solidFill>
            </a:endParaRPr>
          </a:p>
        </p:txBody>
      </p:sp>
      <p:sp>
        <p:nvSpPr>
          <p:cNvPr id="11" name="文本框 10">
            <a:extLst>
              <a:ext uri="{FF2B5EF4-FFF2-40B4-BE49-F238E27FC236}">
                <a16:creationId xmlns:a16="http://schemas.microsoft.com/office/drawing/2014/main" id="{FBA818A7-B3FB-C672-39F6-6CAC33B111F2}"/>
              </a:ext>
            </a:extLst>
          </p:cNvPr>
          <p:cNvSpPr txBox="1"/>
          <p:nvPr/>
        </p:nvSpPr>
        <p:spPr>
          <a:xfrm>
            <a:off x="337376" y="895842"/>
            <a:ext cx="11474193" cy="400110"/>
          </a:xfrm>
          <a:prstGeom prst="rect">
            <a:avLst/>
          </a:prstGeom>
          <a:noFill/>
        </p:spPr>
        <p:txBody>
          <a:bodyPr wrap="square" rtlCol="0">
            <a:spAutoFit/>
          </a:bodyPr>
          <a:lstStyle/>
          <a:p>
            <a:r>
              <a:rPr lang="en-US" altLang="zh-CN" sz="2000" b="1" dirty="0">
                <a:latin typeface="微软雅黑" panose="020B0503020204020204" pitchFamily="34" charset="-122"/>
              </a:rPr>
              <a:t>A SIMPLE AND EFFECTIVE PRUNING APPROACH FOR LARGE LANGUAGE MODELS</a:t>
            </a:r>
          </a:p>
        </p:txBody>
      </p:sp>
      <p:sp>
        <p:nvSpPr>
          <p:cNvPr id="21" name="文本框 20">
            <a:extLst>
              <a:ext uri="{FF2B5EF4-FFF2-40B4-BE49-F238E27FC236}">
                <a16:creationId xmlns:a16="http://schemas.microsoft.com/office/drawing/2014/main" id="{EDAD11F9-CF03-5D21-E5B4-D6EE19FC659F}"/>
              </a:ext>
            </a:extLst>
          </p:cNvPr>
          <p:cNvSpPr txBox="1"/>
          <p:nvPr/>
        </p:nvSpPr>
        <p:spPr>
          <a:xfrm>
            <a:off x="779276" y="4611830"/>
            <a:ext cx="10309030" cy="830997"/>
          </a:xfrm>
          <a:prstGeom prst="rect">
            <a:avLst/>
          </a:prstGeom>
          <a:noFill/>
        </p:spPr>
        <p:txBody>
          <a:bodyPr wrap="square">
            <a:spAutoFit/>
          </a:bodyPr>
          <a:lstStyle/>
          <a:p>
            <a:r>
              <a:rPr lang="zh-CN" altLang="en-US" sz="1600" dirty="0"/>
              <a:t>根据</a:t>
            </a:r>
            <a:r>
              <a:rPr lang="zh-CN" altLang="en-US" sz="1600" dirty="0">
                <a:solidFill>
                  <a:srgbClr val="6E0F6D"/>
                </a:solidFill>
                <a:effectLst/>
              </a:rPr>
              <a:t>每个权重的大小和相应输入激活的范数的乘积</a:t>
            </a:r>
            <a:r>
              <a:rPr lang="zh-CN" altLang="en-US" sz="1600" dirty="0"/>
              <a:t>来评估每个权重，输入激活可以在权重的输入通道具有大幅度特征时，给</a:t>
            </a:r>
            <a:r>
              <a:rPr lang="zh-CN" altLang="en-US" sz="1600" dirty="0">
                <a:solidFill>
                  <a:srgbClr val="6E0F6D"/>
                </a:solidFill>
              </a:rPr>
              <a:t>低幅度权重分配更高的重要性得分</a:t>
            </a:r>
            <a:r>
              <a:rPr lang="zh-CN" altLang="en-US" sz="1600" dirty="0"/>
              <a:t>，且可使用一个</a:t>
            </a:r>
            <a:r>
              <a:rPr lang="zh-CN" altLang="en-US" sz="1600" dirty="0">
                <a:solidFill>
                  <a:srgbClr val="6E0F6D"/>
                </a:solidFill>
              </a:rPr>
              <a:t>小的</a:t>
            </a:r>
            <a:r>
              <a:rPr lang="zh-CN" altLang="en-US" sz="1600" dirty="0">
                <a:solidFill>
                  <a:srgbClr val="6E0F6D"/>
                </a:solidFill>
                <a:effectLst/>
              </a:rPr>
              <a:t>校准数据集</a:t>
            </a:r>
            <a:r>
              <a:rPr lang="zh-CN" altLang="en-US" sz="1600" dirty="0">
                <a:effectLst/>
              </a:rPr>
              <a:t>进行近似</a:t>
            </a:r>
            <a:r>
              <a:rPr lang="zh-CN" altLang="en-US" sz="1600" dirty="0"/>
              <a:t>。该度量用于线性层输出内的局部比较，从而能够从</a:t>
            </a:r>
            <a:r>
              <a:rPr lang="en-US" altLang="zh-CN" sz="1600" dirty="0"/>
              <a:t>LLM</a:t>
            </a:r>
            <a:r>
              <a:rPr lang="zh-CN" altLang="en-US" sz="1600" dirty="0"/>
              <a:t>中移除较低优先级的权重。</a:t>
            </a:r>
          </a:p>
        </p:txBody>
      </p:sp>
      <p:pic>
        <p:nvPicPr>
          <p:cNvPr id="9" name="图片 8">
            <a:extLst>
              <a:ext uri="{FF2B5EF4-FFF2-40B4-BE49-F238E27FC236}">
                <a16:creationId xmlns:a16="http://schemas.microsoft.com/office/drawing/2014/main" id="{9A79700F-BCAF-685C-4642-7996BD84A6B7}"/>
              </a:ext>
            </a:extLst>
          </p:cNvPr>
          <p:cNvPicPr>
            <a:picLocks noChangeAspect="1"/>
          </p:cNvPicPr>
          <p:nvPr/>
        </p:nvPicPr>
        <p:blipFill>
          <a:blip r:embed="rId2"/>
          <a:stretch>
            <a:fillRect/>
          </a:stretch>
        </p:blipFill>
        <p:spPr>
          <a:xfrm>
            <a:off x="695324" y="1585491"/>
            <a:ext cx="10492759" cy="2541272"/>
          </a:xfrm>
          <a:prstGeom prst="rect">
            <a:avLst/>
          </a:prstGeom>
        </p:spPr>
      </p:pic>
    </p:spTree>
    <p:extLst>
      <p:ext uri="{BB962C8B-B14F-4D97-AF65-F5344CB8AC3E}">
        <p14:creationId xmlns:p14="http://schemas.microsoft.com/office/powerpoint/2010/main" val="154047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大模型量化</a:t>
            </a:r>
            <a:r>
              <a:rPr lang="en-US" altLang="zh-CN" sz="2800" b="1" dirty="0">
                <a:latin typeface="微软雅黑" panose="020B0503020204020204" pitchFamily="34" charset="-122"/>
              </a:rPr>
              <a:t>——</a:t>
            </a:r>
            <a:r>
              <a:rPr lang="zh-CN" altLang="en-US" sz="2800" b="1" dirty="0">
                <a:latin typeface="微软雅黑" panose="020B0503020204020204" pitchFamily="34" charset="-122"/>
              </a:rPr>
              <a:t>简介</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49479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12</a:t>
            </a:fld>
            <a:endParaRPr lang="zh-CN" altLang="en-US" dirty="0">
              <a:solidFill>
                <a:srgbClr val="FFFFFF"/>
              </a:solidFill>
            </a:endParaRPr>
          </a:p>
        </p:txBody>
      </p:sp>
      <p:sp>
        <p:nvSpPr>
          <p:cNvPr id="8" name="文本框 7">
            <a:extLst>
              <a:ext uri="{FF2B5EF4-FFF2-40B4-BE49-F238E27FC236}">
                <a16:creationId xmlns:a16="http://schemas.microsoft.com/office/drawing/2014/main" id="{20976FFF-F4B6-B9C7-ED97-5A4D9C86B8D0}"/>
              </a:ext>
            </a:extLst>
          </p:cNvPr>
          <p:cNvSpPr txBox="1"/>
          <p:nvPr/>
        </p:nvSpPr>
        <p:spPr>
          <a:xfrm>
            <a:off x="6006100" y="1037150"/>
            <a:ext cx="6096000" cy="1323439"/>
          </a:xfrm>
          <a:prstGeom prst="rect">
            <a:avLst/>
          </a:prstGeom>
          <a:noFill/>
        </p:spPr>
        <p:txBody>
          <a:bodyPr wrap="square">
            <a:spAutoFit/>
          </a:bodyPr>
          <a:lstStyle/>
          <a:p>
            <a:r>
              <a:rPr lang="zh-CN" altLang="en-US" sz="1600" b="0" i="0" dirty="0">
                <a:solidFill>
                  <a:srgbClr val="191B1F"/>
                </a:solidFill>
                <a:effectLst/>
                <a:highlight>
                  <a:srgbClr val="FFFFFF"/>
                </a:highlight>
                <a:latin typeface="-apple-system"/>
              </a:rPr>
              <a:t>模型量化（</a:t>
            </a:r>
            <a:r>
              <a:rPr lang="en-US" altLang="zh-CN" sz="1600" dirty="0">
                <a:effectLst/>
              </a:rPr>
              <a:t> Quantization </a:t>
            </a:r>
            <a:r>
              <a:rPr lang="zh-CN" altLang="en-US" sz="1600" b="0" i="0" dirty="0">
                <a:solidFill>
                  <a:srgbClr val="191B1F"/>
                </a:solidFill>
                <a:effectLst/>
                <a:highlight>
                  <a:srgbClr val="FFFFFF"/>
                </a:highlight>
                <a:latin typeface="-apple-system"/>
              </a:rPr>
              <a:t>）是指以较低的推理精度损失</a:t>
            </a:r>
            <a:r>
              <a:rPr lang="zh-CN" altLang="en-US" sz="1600" b="0" i="0" dirty="0">
                <a:solidFill>
                  <a:srgbClr val="6E0F6D"/>
                </a:solidFill>
                <a:effectLst/>
                <a:highlight>
                  <a:srgbClr val="FFFFFF"/>
                </a:highlight>
                <a:latin typeface="-apple-system"/>
              </a:rPr>
              <a:t>将连续取值（通常为</a:t>
            </a:r>
            <a:r>
              <a:rPr lang="en-US" altLang="zh-CN" sz="1600" b="0" i="0" dirty="0">
                <a:solidFill>
                  <a:srgbClr val="6E0F6D"/>
                </a:solidFill>
                <a:effectLst/>
                <a:highlight>
                  <a:srgbClr val="FFFFFF"/>
                </a:highlight>
                <a:latin typeface="-apple-system"/>
              </a:rPr>
              <a:t>float32</a:t>
            </a:r>
            <a:r>
              <a:rPr lang="zh-CN" altLang="en-US" sz="1600" b="0" i="0" dirty="0">
                <a:solidFill>
                  <a:srgbClr val="6E0F6D"/>
                </a:solidFill>
                <a:effectLst/>
                <a:highlight>
                  <a:srgbClr val="FFFFFF"/>
                </a:highlight>
                <a:latin typeface="-apple-system"/>
              </a:rPr>
              <a:t>或者大量可能的离散值）的浮点型权重近似为有限多个离散值（通常为</a:t>
            </a:r>
            <a:r>
              <a:rPr lang="en-US" altLang="zh-CN" sz="1600" b="0" i="0" dirty="0">
                <a:solidFill>
                  <a:srgbClr val="6E0F6D"/>
                </a:solidFill>
                <a:effectLst/>
                <a:highlight>
                  <a:srgbClr val="FFFFFF"/>
                </a:highlight>
                <a:latin typeface="-apple-system"/>
              </a:rPr>
              <a:t>int8</a:t>
            </a:r>
            <a:r>
              <a:rPr lang="zh-CN" altLang="en-US" sz="1600" b="0" i="0" dirty="0">
                <a:solidFill>
                  <a:srgbClr val="6E0F6D"/>
                </a:solidFill>
                <a:effectLst/>
                <a:highlight>
                  <a:srgbClr val="FFFFFF"/>
                </a:highlight>
                <a:latin typeface="-apple-system"/>
              </a:rPr>
              <a:t>）的过程</a:t>
            </a:r>
            <a:r>
              <a:rPr lang="zh-CN" altLang="en-US" sz="1600" b="0" i="0" dirty="0">
                <a:solidFill>
                  <a:srgbClr val="191B1F"/>
                </a:solidFill>
                <a:effectLst/>
                <a:highlight>
                  <a:srgbClr val="FFFFFF"/>
                </a:highlight>
                <a:latin typeface="-apple-system"/>
              </a:rPr>
              <a:t>。通过以更少的位数表示浮点数据，模型量化可以减少模型尺寸，进而减少在推理时的内存消耗，并且在一些低精度运算较快的处理器上可以增加推理速度。</a:t>
            </a:r>
            <a:endParaRPr lang="zh-CN" altLang="en-US" sz="1600" dirty="0"/>
          </a:p>
        </p:txBody>
      </p:sp>
      <p:pic>
        <p:nvPicPr>
          <p:cNvPr id="10" name="图片 9">
            <a:extLst>
              <a:ext uri="{FF2B5EF4-FFF2-40B4-BE49-F238E27FC236}">
                <a16:creationId xmlns:a16="http://schemas.microsoft.com/office/drawing/2014/main" id="{3C5C55A7-3AB1-8B77-BE86-F0C00B783E14}"/>
              </a:ext>
            </a:extLst>
          </p:cNvPr>
          <p:cNvPicPr>
            <a:picLocks noChangeAspect="1"/>
          </p:cNvPicPr>
          <p:nvPr/>
        </p:nvPicPr>
        <p:blipFill>
          <a:blip r:embed="rId2"/>
          <a:stretch>
            <a:fillRect/>
          </a:stretch>
        </p:blipFill>
        <p:spPr>
          <a:xfrm>
            <a:off x="1102836" y="925665"/>
            <a:ext cx="4152900" cy="728820"/>
          </a:xfrm>
          <a:prstGeom prst="rect">
            <a:avLst/>
          </a:prstGeom>
        </p:spPr>
      </p:pic>
      <p:pic>
        <p:nvPicPr>
          <p:cNvPr id="14" name="图片 13">
            <a:extLst>
              <a:ext uri="{FF2B5EF4-FFF2-40B4-BE49-F238E27FC236}">
                <a16:creationId xmlns:a16="http://schemas.microsoft.com/office/drawing/2014/main" id="{171D8595-C8AE-B099-BF5B-306D3D5E5CAD}"/>
              </a:ext>
            </a:extLst>
          </p:cNvPr>
          <p:cNvPicPr>
            <a:picLocks noChangeAspect="1"/>
          </p:cNvPicPr>
          <p:nvPr/>
        </p:nvPicPr>
        <p:blipFill>
          <a:blip r:embed="rId3"/>
          <a:stretch>
            <a:fillRect/>
          </a:stretch>
        </p:blipFill>
        <p:spPr>
          <a:xfrm>
            <a:off x="507329" y="1601923"/>
            <a:ext cx="5343914" cy="1985264"/>
          </a:xfrm>
          <a:prstGeom prst="rect">
            <a:avLst/>
          </a:prstGeom>
        </p:spPr>
      </p:pic>
      <p:pic>
        <p:nvPicPr>
          <p:cNvPr id="16" name="图片 15">
            <a:extLst>
              <a:ext uri="{FF2B5EF4-FFF2-40B4-BE49-F238E27FC236}">
                <a16:creationId xmlns:a16="http://schemas.microsoft.com/office/drawing/2014/main" id="{170E6BBF-D13F-4D21-7DBE-15A27620CA6C}"/>
              </a:ext>
            </a:extLst>
          </p:cNvPr>
          <p:cNvPicPr>
            <a:picLocks noChangeAspect="1"/>
          </p:cNvPicPr>
          <p:nvPr/>
        </p:nvPicPr>
        <p:blipFill>
          <a:blip r:embed="rId4"/>
          <a:stretch>
            <a:fillRect/>
          </a:stretch>
        </p:blipFill>
        <p:spPr>
          <a:xfrm>
            <a:off x="6937992" y="2478113"/>
            <a:ext cx="4400550" cy="1667808"/>
          </a:xfrm>
          <a:prstGeom prst="rect">
            <a:avLst/>
          </a:prstGeom>
        </p:spPr>
      </p:pic>
      <p:pic>
        <p:nvPicPr>
          <p:cNvPr id="18" name="图片 17">
            <a:extLst>
              <a:ext uri="{FF2B5EF4-FFF2-40B4-BE49-F238E27FC236}">
                <a16:creationId xmlns:a16="http://schemas.microsoft.com/office/drawing/2014/main" id="{833FFFFF-D71D-DD8E-9BE8-67590804257E}"/>
              </a:ext>
            </a:extLst>
          </p:cNvPr>
          <p:cNvPicPr>
            <a:picLocks noChangeAspect="1"/>
          </p:cNvPicPr>
          <p:nvPr/>
        </p:nvPicPr>
        <p:blipFill>
          <a:blip r:embed="rId5"/>
          <a:stretch>
            <a:fillRect/>
          </a:stretch>
        </p:blipFill>
        <p:spPr>
          <a:xfrm>
            <a:off x="6853825" y="4393458"/>
            <a:ext cx="4400550" cy="1874634"/>
          </a:xfrm>
          <a:prstGeom prst="rect">
            <a:avLst/>
          </a:prstGeom>
        </p:spPr>
      </p:pic>
      <p:sp>
        <p:nvSpPr>
          <p:cNvPr id="20" name="文本框 19">
            <a:extLst>
              <a:ext uri="{FF2B5EF4-FFF2-40B4-BE49-F238E27FC236}">
                <a16:creationId xmlns:a16="http://schemas.microsoft.com/office/drawing/2014/main" id="{707852E1-6577-B5B7-30D7-6A707A9189EB}"/>
              </a:ext>
            </a:extLst>
          </p:cNvPr>
          <p:cNvSpPr txBox="1"/>
          <p:nvPr/>
        </p:nvSpPr>
        <p:spPr>
          <a:xfrm>
            <a:off x="423148" y="4145921"/>
            <a:ext cx="5512276" cy="1815882"/>
          </a:xfrm>
          <a:prstGeom prst="rect">
            <a:avLst/>
          </a:prstGeom>
          <a:noFill/>
        </p:spPr>
        <p:txBody>
          <a:bodyPr wrap="square">
            <a:spAutoFit/>
          </a:bodyPr>
          <a:lstStyle/>
          <a:p>
            <a:r>
              <a:rPr lang="zh-CN" altLang="en-US" sz="1600" dirty="0"/>
              <a:t>根据量化参数</a:t>
            </a:r>
            <a:r>
              <a:rPr lang="en-US" altLang="zh-CN" sz="1600" dirty="0"/>
              <a:t>s</a:t>
            </a:r>
            <a:r>
              <a:rPr lang="zh-CN" altLang="en-US" sz="1600" dirty="0"/>
              <a:t>和</a:t>
            </a:r>
            <a:r>
              <a:rPr lang="en-US" altLang="zh-CN" sz="1600" dirty="0"/>
              <a:t>z</a:t>
            </a:r>
            <a:r>
              <a:rPr lang="zh-CN" altLang="en-US" sz="1600" dirty="0"/>
              <a:t>的共享范围，量化方法可以按照量化的粒度分为</a:t>
            </a:r>
            <a:r>
              <a:rPr lang="zh-CN" altLang="en-US" sz="1600" dirty="0">
                <a:solidFill>
                  <a:srgbClr val="6E0F6D"/>
                </a:solidFill>
              </a:rPr>
              <a:t>逐层量化</a:t>
            </a:r>
            <a:r>
              <a:rPr lang="zh-CN" altLang="en-US" sz="1600" dirty="0"/>
              <a:t>和</a:t>
            </a:r>
            <a:r>
              <a:rPr lang="zh-CN" altLang="en-US" sz="1600" dirty="0">
                <a:solidFill>
                  <a:srgbClr val="6E0F6D"/>
                </a:solidFill>
              </a:rPr>
              <a:t>逐通道量化</a:t>
            </a:r>
            <a:r>
              <a:rPr lang="zh-CN" altLang="en-US" sz="1600" dirty="0"/>
              <a:t>。</a:t>
            </a:r>
          </a:p>
          <a:p>
            <a:pPr marL="285750" indent="-285750">
              <a:buFont typeface="Arial" panose="020B0604020202020204" pitchFamily="34" charset="0"/>
              <a:buChar char="•"/>
            </a:pPr>
            <a:r>
              <a:rPr lang="zh-CN" altLang="en-US" sz="1600" b="1" dirty="0"/>
              <a:t>逐层量化</a:t>
            </a:r>
            <a:r>
              <a:rPr lang="zh-CN" altLang="en-US" sz="1600" dirty="0"/>
              <a:t>：范围最大的粒度，</a:t>
            </a:r>
            <a:r>
              <a:rPr lang="zh-CN" altLang="en-US" sz="1600" dirty="0">
                <a:solidFill>
                  <a:srgbClr val="6E0F6D"/>
                </a:solidFill>
              </a:rPr>
              <a:t>以一层网络为量化单位，每层网络一组量化参数</a:t>
            </a:r>
            <a:r>
              <a:rPr lang="zh-CN" altLang="en-US" sz="1600" dirty="0"/>
              <a:t>。</a:t>
            </a:r>
            <a:endParaRPr lang="en-US" altLang="zh-CN" sz="1600" dirty="0"/>
          </a:p>
          <a:p>
            <a:pPr marL="285750" indent="-285750">
              <a:buFont typeface="Arial" panose="020B0604020202020204" pitchFamily="34" charset="0"/>
              <a:buChar char="•"/>
            </a:pPr>
            <a:r>
              <a:rPr lang="zh-CN" altLang="en-US" sz="1600" b="1" dirty="0"/>
              <a:t>逐通道量化</a:t>
            </a:r>
            <a:r>
              <a:rPr lang="zh-CN" altLang="en-US" sz="1600" dirty="0"/>
              <a:t>：</a:t>
            </a:r>
            <a:r>
              <a:rPr lang="zh-CN" altLang="en-US" sz="1600" dirty="0">
                <a:solidFill>
                  <a:srgbClr val="6E0F6D"/>
                </a:solidFill>
                <a:effectLst/>
              </a:rPr>
              <a:t>以一层网络的每个量化通道为单位，每个通道单独使用一组量化参数</a:t>
            </a:r>
            <a:r>
              <a:rPr lang="zh-CN" altLang="en-US" sz="1600" dirty="0"/>
              <a:t>。逐通道量化由于量化粒度更细，能获得更高的量化精度，但计算也更复杂。</a:t>
            </a:r>
          </a:p>
        </p:txBody>
      </p:sp>
    </p:spTree>
    <p:extLst>
      <p:ext uri="{BB962C8B-B14F-4D97-AF65-F5344CB8AC3E}">
        <p14:creationId xmlns:p14="http://schemas.microsoft.com/office/powerpoint/2010/main" val="1884647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大模型量化</a:t>
            </a:r>
            <a:r>
              <a:rPr lang="en-US" altLang="zh-CN" sz="2800" b="1" dirty="0">
                <a:latin typeface="微软雅黑" panose="020B0503020204020204" pitchFamily="34" charset="-122"/>
              </a:rPr>
              <a:t>——</a:t>
            </a:r>
            <a:r>
              <a:rPr lang="zh-CN" altLang="en-US" sz="2800" b="1" dirty="0">
                <a:latin typeface="微软雅黑" panose="020B0503020204020204" pitchFamily="34" charset="-122"/>
              </a:rPr>
              <a:t>分类</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49479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13</a:t>
            </a:fld>
            <a:endParaRPr lang="zh-CN" altLang="en-US" dirty="0">
              <a:solidFill>
                <a:srgbClr val="FFFFFF"/>
              </a:solidFill>
            </a:endParaRPr>
          </a:p>
        </p:txBody>
      </p:sp>
      <p:sp>
        <p:nvSpPr>
          <p:cNvPr id="7" name="矩形: 圆角 6">
            <a:extLst>
              <a:ext uri="{FF2B5EF4-FFF2-40B4-BE49-F238E27FC236}">
                <a16:creationId xmlns:a16="http://schemas.microsoft.com/office/drawing/2014/main" id="{418BAB24-3CAA-03D5-4D96-F791FCA203F2}"/>
              </a:ext>
            </a:extLst>
          </p:cNvPr>
          <p:cNvSpPr/>
          <p:nvPr/>
        </p:nvSpPr>
        <p:spPr>
          <a:xfrm>
            <a:off x="661377" y="1397000"/>
            <a:ext cx="4984750" cy="4921250"/>
          </a:xfrm>
          <a:prstGeom prst="roundRect">
            <a:avLst/>
          </a:prstGeom>
          <a:noFill/>
          <a:ln w="38100">
            <a:solidFill>
              <a:srgbClr val="6E0F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9E4E37B6-82A8-E2F9-B982-F9103497A11E}"/>
              </a:ext>
            </a:extLst>
          </p:cNvPr>
          <p:cNvSpPr/>
          <p:nvPr/>
        </p:nvSpPr>
        <p:spPr>
          <a:xfrm>
            <a:off x="1044452" y="1619250"/>
            <a:ext cx="4218599" cy="577850"/>
          </a:xfrm>
          <a:prstGeom prst="roundRect">
            <a:avLst/>
          </a:prstGeom>
          <a:solidFill>
            <a:srgbClr val="6E0F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量化感知训练</a:t>
            </a:r>
            <a:endParaRPr lang="en-US" altLang="zh-CN" sz="1600" dirty="0"/>
          </a:p>
          <a:p>
            <a:pPr algn="ctr"/>
            <a:r>
              <a:rPr lang="en-US" altLang="zh-CN" sz="1600" dirty="0">
                <a:effectLst/>
              </a:rPr>
              <a:t>Quantization-Aware Training</a:t>
            </a:r>
            <a:r>
              <a:rPr lang="zh-CN" altLang="en-US" sz="1600" dirty="0">
                <a:effectLst/>
              </a:rPr>
              <a:t>，</a:t>
            </a:r>
            <a:r>
              <a:rPr lang="en-US" altLang="zh-CN" sz="1600" dirty="0">
                <a:effectLst/>
              </a:rPr>
              <a:t>QAT</a:t>
            </a:r>
            <a:endParaRPr lang="zh-CN" altLang="en-US" sz="1600" dirty="0"/>
          </a:p>
        </p:txBody>
      </p:sp>
      <p:sp>
        <p:nvSpPr>
          <p:cNvPr id="17" name="文本框 16">
            <a:extLst>
              <a:ext uri="{FF2B5EF4-FFF2-40B4-BE49-F238E27FC236}">
                <a16:creationId xmlns:a16="http://schemas.microsoft.com/office/drawing/2014/main" id="{6AFA2D53-27D4-7B56-3C61-ACCEF9AFDF59}"/>
              </a:ext>
            </a:extLst>
          </p:cNvPr>
          <p:cNvSpPr txBox="1"/>
          <p:nvPr/>
        </p:nvSpPr>
        <p:spPr>
          <a:xfrm>
            <a:off x="853458" y="2373343"/>
            <a:ext cx="4601192" cy="1384995"/>
          </a:xfrm>
          <a:prstGeom prst="rect">
            <a:avLst/>
          </a:prstGeom>
          <a:noFill/>
        </p:spPr>
        <p:txBody>
          <a:bodyPr wrap="square">
            <a:spAutoFit/>
          </a:bodyPr>
          <a:lstStyle/>
          <a:p>
            <a:r>
              <a:rPr lang="zh-CN" altLang="en-US" sz="1400" dirty="0"/>
              <a:t>量化感知训练是</a:t>
            </a:r>
            <a:r>
              <a:rPr lang="zh-CN" altLang="en-US" sz="1400" dirty="0">
                <a:solidFill>
                  <a:srgbClr val="6E0F6D"/>
                </a:solidFill>
              </a:rPr>
              <a:t>在训练过程中模拟量化</a:t>
            </a:r>
            <a:r>
              <a:rPr lang="zh-CN" altLang="en-US" sz="1400" dirty="0"/>
              <a:t>，利用</a:t>
            </a:r>
            <a:r>
              <a:rPr lang="zh-CN" altLang="en-US" sz="1400" dirty="0">
                <a:solidFill>
                  <a:srgbClr val="6E0F6D"/>
                </a:solidFill>
              </a:rPr>
              <a:t>伪量化算子</a:t>
            </a:r>
            <a:r>
              <a:rPr lang="zh-CN" altLang="en-US" sz="1400" dirty="0"/>
              <a:t>将量化带来的精度损失计入训练误差，使得优化器能在训练过程中尽量减少量化误差，得到更高的模型精度。</a:t>
            </a:r>
            <a:endParaRPr lang="en-US" altLang="zh-CN" sz="1400" dirty="0"/>
          </a:p>
          <a:p>
            <a:r>
              <a:rPr lang="en-US" altLang="zh-CN" sz="1400" dirty="0">
                <a:solidFill>
                  <a:srgbClr val="6E0F6D"/>
                </a:solidFill>
              </a:rPr>
              <a:t>QAT</a:t>
            </a:r>
            <a:r>
              <a:rPr lang="zh-CN" altLang="en-US" sz="1400" dirty="0">
                <a:solidFill>
                  <a:srgbClr val="6E0F6D"/>
                </a:solidFill>
              </a:rPr>
              <a:t>需要大量的计算资源和时间来进行训练，可能不适合计算资源有限的开发环境</a:t>
            </a:r>
            <a:r>
              <a:rPr lang="zh-CN" altLang="en-US" sz="1400" dirty="0"/>
              <a:t>。</a:t>
            </a:r>
            <a:endParaRPr lang="en-US" altLang="zh-CN" sz="1400" dirty="0"/>
          </a:p>
          <a:p>
            <a:endParaRPr lang="zh-CN" altLang="en-US" sz="1400" dirty="0"/>
          </a:p>
        </p:txBody>
      </p:sp>
      <p:sp>
        <p:nvSpPr>
          <p:cNvPr id="19" name="矩形: 圆角 18">
            <a:extLst>
              <a:ext uri="{FF2B5EF4-FFF2-40B4-BE49-F238E27FC236}">
                <a16:creationId xmlns:a16="http://schemas.microsoft.com/office/drawing/2014/main" id="{1258FB60-F3FC-5220-94F4-27DD80F5B503}"/>
              </a:ext>
            </a:extLst>
          </p:cNvPr>
          <p:cNvSpPr/>
          <p:nvPr/>
        </p:nvSpPr>
        <p:spPr>
          <a:xfrm>
            <a:off x="6353792" y="1397000"/>
            <a:ext cx="4984750" cy="4921250"/>
          </a:xfrm>
          <a:prstGeom prst="roundRect">
            <a:avLst/>
          </a:prstGeom>
          <a:noFill/>
          <a:ln w="38100">
            <a:solidFill>
              <a:srgbClr val="6E0F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B2FB9826-E713-D0D3-C40C-57EA38C17A26}"/>
              </a:ext>
            </a:extLst>
          </p:cNvPr>
          <p:cNvSpPr/>
          <p:nvPr/>
        </p:nvSpPr>
        <p:spPr>
          <a:xfrm>
            <a:off x="6817650" y="1619250"/>
            <a:ext cx="4057033" cy="577850"/>
          </a:xfrm>
          <a:prstGeom prst="roundRect">
            <a:avLst/>
          </a:prstGeom>
          <a:solidFill>
            <a:srgbClr val="6E0F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训练后量化</a:t>
            </a:r>
            <a:endParaRPr lang="en-US" altLang="zh-CN" sz="1600" dirty="0"/>
          </a:p>
          <a:p>
            <a:pPr algn="ctr"/>
            <a:r>
              <a:rPr lang="en-US" altLang="zh-CN" sz="1600" dirty="0">
                <a:effectLst/>
              </a:rPr>
              <a:t>Post-Training Quantization</a:t>
            </a:r>
            <a:r>
              <a:rPr lang="zh-CN" altLang="en-US" sz="1600" dirty="0">
                <a:effectLst/>
              </a:rPr>
              <a:t>，</a:t>
            </a:r>
            <a:r>
              <a:rPr lang="en-US" altLang="zh-CN" sz="1600" dirty="0">
                <a:effectLst/>
              </a:rPr>
              <a:t>PTQ</a:t>
            </a:r>
            <a:endParaRPr lang="zh-CN" altLang="en-US" sz="1600" dirty="0"/>
          </a:p>
        </p:txBody>
      </p:sp>
      <p:sp>
        <p:nvSpPr>
          <p:cNvPr id="22" name="文本框 21">
            <a:extLst>
              <a:ext uri="{FF2B5EF4-FFF2-40B4-BE49-F238E27FC236}">
                <a16:creationId xmlns:a16="http://schemas.microsoft.com/office/drawing/2014/main" id="{B5DA5B01-BF27-4FBA-D751-262DC7AF5146}"/>
              </a:ext>
            </a:extLst>
          </p:cNvPr>
          <p:cNvSpPr txBox="1"/>
          <p:nvPr/>
        </p:nvSpPr>
        <p:spPr>
          <a:xfrm>
            <a:off x="6545873" y="2373343"/>
            <a:ext cx="4601192" cy="3754874"/>
          </a:xfrm>
          <a:prstGeom prst="rect">
            <a:avLst/>
          </a:prstGeom>
          <a:noFill/>
        </p:spPr>
        <p:txBody>
          <a:bodyPr wrap="square">
            <a:spAutoFit/>
          </a:bodyPr>
          <a:lstStyle/>
          <a:p>
            <a:r>
              <a:rPr lang="zh-CN" altLang="en-US" sz="1400" b="1" dirty="0"/>
              <a:t>权重量化</a:t>
            </a:r>
            <a:r>
              <a:rPr lang="zh-CN" altLang="en-US" sz="1400" dirty="0"/>
              <a:t>：在权重量化的情况下，虽然权重被量化为低精度整数，但</a:t>
            </a:r>
            <a:r>
              <a:rPr lang="zh-CN" altLang="en-US" sz="1400" dirty="0">
                <a:solidFill>
                  <a:srgbClr val="6E0F6D"/>
                </a:solidFill>
              </a:rPr>
              <a:t>激活值仍然是浮点数</a:t>
            </a:r>
            <a:r>
              <a:rPr lang="zh-CN" altLang="en-US" sz="1400" dirty="0"/>
              <a:t>。这意味着计算过程仍然是浮点运算（</a:t>
            </a:r>
            <a:r>
              <a:rPr lang="zh-CN" altLang="en-US" sz="1400" dirty="0">
                <a:solidFill>
                  <a:srgbClr val="6E0F6D"/>
                </a:solidFill>
              </a:rPr>
              <a:t>浮点数与整数的乘法和加法</a:t>
            </a:r>
            <a:r>
              <a:rPr lang="zh-CN" altLang="en-US" sz="1400" dirty="0"/>
              <a:t>），这并不能充分利用低精度计算硬件的优势。在推理过程中，浮点数和整数之间的转换会增加额外的计算开销，这可能</a:t>
            </a:r>
            <a:r>
              <a:rPr lang="zh-CN" altLang="en-US" sz="1400" dirty="0">
                <a:solidFill>
                  <a:srgbClr val="6E0F6D"/>
                </a:solidFill>
              </a:rPr>
              <a:t>抵消了权重量化带来的任何潜在性能提升</a:t>
            </a:r>
            <a:r>
              <a:rPr lang="zh-CN" altLang="en-US" sz="1400" dirty="0"/>
              <a:t>。</a:t>
            </a:r>
            <a:endParaRPr lang="en-US" altLang="zh-CN" sz="1400" dirty="0"/>
          </a:p>
          <a:p>
            <a:endParaRPr lang="en-US" altLang="zh-CN" sz="1400" dirty="0"/>
          </a:p>
          <a:p>
            <a:r>
              <a:rPr lang="zh-CN" altLang="en-US" sz="1400" b="1" dirty="0"/>
              <a:t>全量化</a:t>
            </a:r>
            <a:r>
              <a:rPr lang="zh-CN" altLang="en-US" sz="1400" dirty="0"/>
              <a:t>：</a:t>
            </a:r>
            <a:r>
              <a:rPr lang="zh-CN" altLang="en-US" sz="1400" dirty="0">
                <a:solidFill>
                  <a:srgbClr val="6E0F6D"/>
                </a:solidFill>
              </a:rPr>
              <a:t>不仅量化模型的权重，还量化模型的激活值，</a:t>
            </a:r>
            <a:r>
              <a:rPr lang="zh-CN" altLang="en-US" sz="1400" dirty="0"/>
              <a:t>通常将二者都转换为低精度整数表示。</a:t>
            </a:r>
            <a:endParaRPr lang="en-US" altLang="zh-CN" sz="1400" dirty="0"/>
          </a:p>
          <a:p>
            <a:pPr marL="285750" indent="-285750">
              <a:buFont typeface="Arial" panose="020B0604020202020204" pitchFamily="34" charset="0"/>
              <a:buChar char="•"/>
            </a:pPr>
            <a:r>
              <a:rPr lang="zh-CN" altLang="en-US" sz="1400" dirty="0"/>
              <a:t>全量化使得所有计算都在低精度整数域中进行（例如，</a:t>
            </a:r>
            <a:r>
              <a:rPr lang="en-US" altLang="zh-CN" sz="1400" dirty="0"/>
              <a:t>8 </a:t>
            </a:r>
            <a:r>
              <a:rPr lang="zh-CN" altLang="en-US" sz="1400" dirty="0"/>
              <a:t>位整数）。现代硬件（如 </a:t>
            </a:r>
            <a:r>
              <a:rPr lang="en-US" altLang="zh-CN" sz="1400" dirty="0"/>
              <a:t>CPU</a:t>
            </a:r>
            <a:r>
              <a:rPr lang="zh-CN" altLang="en-US" sz="1400" dirty="0"/>
              <a:t>、</a:t>
            </a:r>
            <a:r>
              <a:rPr lang="en-US" altLang="zh-CN" sz="1400" dirty="0"/>
              <a:t>GPU </a:t>
            </a:r>
            <a:r>
              <a:rPr lang="zh-CN" altLang="en-US" sz="1400" dirty="0"/>
              <a:t>和专用的 </a:t>
            </a:r>
            <a:r>
              <a:rPr lang="en-US" altLang="zh-CN" sz="1400" dirty="0"/>
              <a:t>AI </a:t>
            </a:r>
            <a:r>
              <a:rPr lang="zh-CN" altLang="en-US" sz="1400" dirty="0"/>
              <a:t>加速器）</a:t>
            </a:r>
            <a:r>
              <a:rPr lang="zh-CN" altLang="en-US" sz="1400" dirty="0">
                <a:solidFill>
                  <a:srgbClr val="6E0F6D"/>
                </a:solidFill>
              </a:rPr>
              <a:t>通常对低精度整数运算进行了优化</a:t>
            </a:r>
            <a:r>
              <a:rPr lang="zh-CN" altLang="en-US" sz="1400" dirty="0"/>
              <a:t>，可以高效地执行这些操作，从而显著提高计算速度。</a:t>
            </a:r>
            <a:endParaRPr lang="en-US" altLang="zh-CN" sz="1400" dirty="0"/>
          </a:p>
          <a:p>
            <a:pPr marL="285750" indent="-285750">
              <a:buFont typeface="Arial" panose="020B0604020202020204" pitchFamily="34" charset="0"/>
              <a:buChar char="•"/>
            </a:pPr>
            <a:r>
              <a:rPr lang="zh-CN" altLang="en-US" sz="1400" dirty="0"/>
              <a:t>全量化</a:t>
            </a:r>
            <a:r>
              <a:rPr lang="zh-CN" altLang="en-US" sz="1400" dirty="0">
                <a:solidFill>
                  <a:srgbClr val="6E0F6D"/>
                </a:solidFill>
              </a:rPr>
              <a:t>不仅减少了权重的存储需求，也减少了激活的存储需求和内存带宽需求</a:t>
            </a:r>
            <a:r>
              <a:rPr lang="zh-CN" altLang="en-US" sz="1400" dirty="0"/>
              <a:t>。这意味着数据传输速度更快，可以更好地利用计算单元的性能。</a:t>
            </a:r>
            <a:endParaRPr lang="en-US" altLang="zh-CN" sz="1400" dirty="0"/>
          </a:p>
          <a:p>
            <a:endParaRPr lang="zh-CN" altLang="en-US" sz="1400" dirty="0"/>
          </a:p>
        </p:txBody>
      </p:sp>
      <p:pic>
        <p:nvPicPr>
          <p:cNvPr id="9" name="图片 8">
            <a:extLst>
              <a:ext uri="{FF2B5EF4-FFF2-40B4-BE49-F238E27FC236}">
                <a16:creationId xmlns:a16="http://schemas.microsoft.com/office/drawing/2014/main" id="{060A3AE2-37A9-4606-5556-DB224DDED824}"/>
              </a:ext>
            </a:extLst>
          </p:cNvPr>
          <p:cNvPicPr>
            <a:picLocks noChangeAspect="1"/>
          </p:cNvPicPr>
          <p:nvPr/>
        </p:nvPicPr>
        <p:blipFill>
          <a:blip r:embed="rId3"/>
          <a:stretch>
            <a:fillRect/>
          </a:stretch>
        </p:blipFill>
        <p:spPr>
          <a:xfrm>
            <a:off x="1097518" y="3501510"/>
            <a:ext cx="4112465" cy="2619640"/>
          </a:xfrm>
          <a:prstGeom prst="rect">
            <a:avLst/>
          </a:prstGeom>
        </p:spPr>
      </p:pic>
    </p:spTree>
    <p:extLst>
      <p:ext uri="{BB962C8B-B14F-4D97-AF65-F5344CB8AC3E}">
        <p14:creationId xmlns:p14="http://schemas.microsoft.com/office/powerpoint/2010/main" val="118803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大模型量化</a:t>
            </a:r>
            <a:r>
              <a:rPr lang="en-US" altLang="zh-CN" sz="2800" b="1" dirty="0">
                <a:latin typeface="微软雅黑" panose="020B0503020204020204" pitchFamily="34" charset="-122"/>
              </a:rPr>
              <a:t>——</a:t>
            </a:r>
            <a:r>
              <a:rPr lang="zh-CN" altLang="en-US" sz="2800" b="1" dirty="0">
                <a:latin typeface="微软雅黑" panose="020B0503020204020204" pitchFamily="34" charset="-122"/>
              </a:rPr>
              <a:t>量化感知训练</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49479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14</a:t>
            </a:fld>
            <a:endParaRPr lang="zh-CN" altLang="en-US" dirty="0">
              <a:solidFill>
                <a:srgbClr val="FFFFFF"/>
              </a:solidFill>
            </a:endParaRPr>
          </a:p>
        </p:txBody>
      </p:sp>
      <p:sp>
        <p:nvSpPr>
          <p:cNvPr id="8" name="文本框 7">
            <a:extLst>
              <a:ext uri="{FF2B5EF4-FFF2-40B4-BE49-F238E27FC236}">
                <a16:creationId xmlns:a16="http://schemas.microsoft.com/office/drawing/2014/main" id="{4A38C953-9048-36F2-05A7-A771C803D48E}"/>
              </a:ext>
            </a:extLst>
          </p:cNvPr>
          <p:cNvSpPr txBox="1"/>
          <p:nvPr/>
        </p:nvSpPr>
        <p:spPr>
          <a:xfrm>
            <a:off x="337376" y="895842"/>
            <a:ext cx="11474193" cy="400110"/>
          </a:xfrm>
          <a:prstGeom prst="rect">
            <a:avLst/>
          </a:prstGeom>
          <a:noFill/>
        </p:spPr>
        <p:txBody>
          <a:bodyPr wrap="square" rtlCol="0">
            <a:spAutoFit/>
          </a:bodyPr>
          <a:lstStyle/>
          <a:p>
            <a:r>
              <a:rPr lang="en-US" altLang="zh-CN" sz="2000" b="1" dirty="0">
                <a:latin typeface="微软雅黑" panose="020B0503020204020204" pitchFamily="34" charset="-122"/>
              </a:rPr>
              <a:t>LLM-QAT: Data-Free Quantization Aware Training for Large Language Models</a:t>
            </a:r>
          </a:p>
        </p:txBody>
      </p:sp>
      <p:pic>
        <p:nvPicPr>
          <p:cNvPr id="10" name="图片 9">
            <a:extLst>
              <a:ext uri="{FF2B5EF4-FFF2-40B4-BE49-F238E27FC236}">
                <a16:creationId xmlns:a16="http://schemas.microsoft.com/office/drawing/2014/main" id="{C5815489-1F04-7E40-785F-9F23A37A01EF}"/>
              </a:ext>
            </a:extLst>
          </p:cNvPr>
          <p:cNvPicPr>
            <a:picLocks noChangeAspect="1"/>
          </p:cNvPicPr>
          <p:nvPr/>
        </p:nvPicPr>
        <p:blipFill>
          <a:blip r:embed="rId2"/>
          <a:stretch>
            <a:fillRect/>
          </a:stretch>
        </p:blipFill>
        <p:spPr>
          <a:xfrm>
            <a:off x="347661" y="1819080"/>
            <a:ext cx="6096000" cy="1546547"/>
          </a:xfrm>
          <a:prstGeom prst="rect">
            <a:avLst/>
          </a:prstGeom>
        </p:spPr>
      </p:pic>
      <p:pic>
        <p:nvPicPr>
          <p:cNvPr id="12" name="图片 11">
            <a:extLst>
              <a:ext uri="{FF2B5EF4-FFF2-40B4-BE49-F238E27FC236}">
                <a16:creationId xmlns:a16="http://schemas.microsoft.com/office/drawing/2014/main" id="{26E9C1D9-615F-7646-DE1B-86F25973784E}"/>
              </a:ext>
            </a:extLst>
          </p:cNvPr>
          <p:cNvPicPr>
            <a:picLocks noChangeAspect="1"/>
          </p:cNvPicPr>
          <p:nvPr/>
        </p:nvPicPr>
        <p:blipFill>
          <a:blip r:embed="rId3"/>
          <a:stretch>
            <a:fillRect/>
          </a:stretch>
        </p:blipFill>
        <p:spPr>
          <a:xfrm>
            <a:off x="6443661" y="1938512"/>
            <a:ext cx="5280712" cy="3780648"/>
          </a:xfrm>
          <a:prstGeom prst="rect">
            <a:avLst/>
          </a:prstGeom>
        </p:spPr>
      </p:pic>
      <p:sp>
        <p:nvSpPr>
          <p:cNvPr id="15" name="文本框 14">
            <a:extLst>
              <a:ext uri="{FF2B5EF4-FFF2-40B4-BE49-F238E27FC236}">
                <a16:creationId xmlns:a16="http://schemas.microsoft.com/office/drawing/2014/main" id="{8385DFD2-D1A6-64CB-7ED7-7B5FD1CFC709}"/>
              </a:ext>
            </a:extLst>
          </p:cNvPr>
          <p:cNvSpPr txBox="1"/>
          <p:nvPr/>
        </p:nvSpPr>
        <p:spPr>
          <a:xfrm>
            <a:off x="814390" y="3888755"/>
            <a:ext cx="4933950" cy="1815882"/>
          </a:xfrm>
          <a:prstGeom prst="rect">
            <a:avLst/>
          </a:prstGeom>
          <a:noFill/>
        </p:spPr>
        <p:txBody>
          <a:bodyPr wrap="square">
            <a:spAutoFit/>
          </a:bodyPr>
          <a:lstStyle/>
          <a:p>
            <a:r>
              <a:rPr lang="zh-CN" altLang="en-US" sz="1600" dirty="0"/>
              <a:t>利用由预训练的模型产生的</a:t>
            </a:r>
            <a:r>
              <a:rPr lang="en-US" altLang="zh-CN" sz="1600" dirty="0"/>
              <a:t>token</a:t>
            </a:r>
            <a:r>
              <a:rPr lang="zh-CN" altLang="en-US" sz="1600" dirty="0"/>
              <a:t>来实现</a:t>
            </a:r>
            <a:r>
              <a:rPr lang="zh-CN" altLang="en-US" sz="1600" dirty="0">
                <a:solidFill>
                  <a:srgbClr val="6E0F6D"/>
                </a:solidFill>
                <a:effectLst/>
              </a:rPr>
              <a:t>无数据蒸馏</a:t>
            </a:r>
            <a:r>
              <a:rPr lang="zh-CN" altLang="en-US" sz="1600" dirty="0"/>
              <a:t>。这种方法在很大程度上有助于规避数据收集挑战。</a:t>
            </a:r>
            <a:endParaRPr lang="en-US" altLang="zh-CN" sz="1600" dirty="0"/>
          </a:p>
          <a:p>
            <a:endParaRPr lang="en-US" altLang="zh-CN" sz="1600" dirty="0"/>
          </a:p>
          <a:p>
            <a:endParaRPr lang="en-US" altLang="zh-CN" sz="1600" dirty="0"/>
          </a:p>
          <a:p>
            <a:r>
              <a:rPr lang="zh-CN" altLang="en-US" sz="1600" dirty="0"/>
              <a:t>此外，</a:t>
            </a:r>
            <a:r>
              <a:rPr lang="en-US" altLang="zh-CN" sz="1600" dirty="0"/>
              <a:t>LLM-QAT</a:t>
            </a:r>
            <a:r>
              <a:rPr lang="zh-CN" altLang="en-US" sz="1600" dirty="0"/>
              <a:t>更进一步，不仅</a:t>
            </a:r>
            <a:r>
              <a:rPr lang="zh-CN" altLang="en-US" sz="1600" dirty="0">
                <a:solidFill>
                  <a:srgbClr val="6E0F6D"/>
                </a:solidFill>
                <a:effectLst/>
              </a:rPr>
              <a:t>量化了权重和激活</a:t>
            </a:r>
            <a:r>
              <a:rPr lang="zh-CN" altLang="en-US" sz="1600" dirty="0"/>
              <a:t>，还</a:t>
            </a:r>
            <a:r>
              <a:rPr lang="zh-CN" altLang="en-US" sz="1600" dirty="0">
                <a:solidFill>
                  <a:srgbClr val="6E0F6D"/>
                </a:solidFill>
              </a:rPr>
              <a:t>量化了</a:t>
            </a:r>
            <a:r>
              <a:rPr lang="zh-CN" altLang="en-US" sz="1600" dirty="0">
                <a:solidFill>
                  <a:srgbClr val="6E0F6D"/>
                </a:solidFill>
                <a:effectLst/>
              </a:rPr>
              <a:t>键值</a:t>
            </a:r>
            <a:r>
              <a:rPr lang="en-US" altLang="zh-CN" sz="1600" dirty="0">
                <a:solidFill>
                  <a:srgbClr val="6E0F6D"/>
                </a:solidFill>
                <a:effectLst/>
              </a:rPr>
              <a:t>(KV)</a:t>
            </a:r>
            <a:r>
              <a:rPr lang="zh-CN" altLang="en-US" sz="1600" dirty="0">
                <a:solidFill>
                  <a:srgbClr val="6E0F6D"/>
                </a:solidFill>
                <a:effectLst/>
              </a:rPr>
              <a:t>缓存</a:t>
            </a:r>
            <a:r>
              <a:rPr lang="zh-CN" altLang="en-US" sz="1600" dirty="0"/>
              <a:t>。该策略旨在提高吞吐量并支持更长的序列依赖关系。</a:t>
            </a:r>
          </a:p>
        </p:txBody>
      </p:sp>
    </p:spTree>
    <p:extLst>
      <p:ext uri="{BB962C8B-B14F-4D97-AF65-F5344CB8AC3E}">
        <p14:creationId xmlns:p14="http://schemas.microsoft.com/office/powerpoint/2010/main" val="2205288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大模型量化</a:t>
            </a:r>
            <a:r>
              <a:rPr lang="en-US" altLang="zh-CN" sz="2800" b="1" dirty="0">
                <a:latin typeface="微软雅黑" panose="020B0503020204020204" pitchFamily="34" charset="-122"/>
              </a:rPr>
              <a:t>——</a:t>
            </a:r>
            <a:r>
              <a:rPr lang="zh-CN" altLang="en-US" sz="2800" b="1" dirty="0">
                <a:latin typeface="微软雅黑" panose="020B0503020204020204" pitchFamily="34" charset="-122"/>
              </a:rPr>
              <a:t>量化感知训练</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49479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15</a:t>
            </a:fld>
            <a:endParaRPr lang="zh-CN" altLang="en-US" dirty="0">
              <a:solidFill>
                <a:srgbClr val="FFFFFF"/>
              </a:solidFill>
            </a:endParaRPr>
          </a:p>
        </p:txBody>
      </p:sp>
      <p:sp>
        <p:nvSpPr>
          <p:cNvPr id="8" name="文本框 7">
            <a:extLst>
              <a:ext uri="{FF2B5EF4-FFF2-40B4-BE49-F238E27FC236}">
                <a16:creationId xmlns:a16="http://schemas.microsoft.com/office/drawing/2014/main" id="{4A38C953-9048-36F2-05A7-A771C803D48E}"/>
              </a:ext>
            </a:extLst>
          </p:cNvPr>
          <p:cNvSpPr txBox="1"/>
          <p:nvPr/>
        </p:nvSpPr>
        <p:spPr>
          <a:xfrm>
            <a:off x="337376" y="895842"/>
            <a:ext cx="11474193" cy="400110"/>
          </a:xfrm>
          <a:prstGeom prst="rect">
            <a:avLst/>
          </a:prstGeom>
          <a:noFill/>
        </p:spPr>
        <p:txBody>
          <a:bodyPr wrap="square" rtlCol="0">
            <a:spAutoFit/>
          </a:bodyPr>
          <a:lstStyle/>
          <a:p>
            <a:r>
              <a:rPr lang="en-US" altLang="zh-CN" sz="2000" b="1" dirty="0">
                <a:latin typeface="微软雅黑" panose="020B0503020204020204" pitchFamily="34" charset="-122"/>
              </a:rPr>
              <a:t>QLORA: Efficient Finetuning of Quantized LLM</a:t>
            </a:r>
          </a:p>
        </p:txBody>
      </p:sp>
      <p:sp>
        <p:nvSpPr>
          <p:cNvPr id="15" name="文本框 14">
            <a:extLst>
              <a:ext uri="{FF2B5EF4-FFF2-40B4-BE49-F238E27FC236}">
                <a16:creationId xmlns:a16="http://schemas.microsoft.com/office/drawing/2014/main" id="{8385DFD2-D1A6-64CB-7ED7-7B5FD1CFC709}"/>
              </a:ext>
            </a:extLst>
          </p:cNvPr>
          <p:cNvSpPr txBox="1"/>
          <p:nvPr/>
        </p:nvSpPr>
        <p:spPr>
          <a:xfrm>
            <a:off x="7618105" y="674400"/>
            <a:ext cx="4193464" cy="5509200"/>
          </a:xfrm>
          <a:prstGeom prst="rect">
            <a:avLst/>
          </a:prstGeom>
          <a:noFill/>
        </p:spPr>
        <p:txBody>
          <a:bodyPr wrap="square">
            <a:spAutoFit/>
          </a:bodyPr>
          <a:lstStyle/>
          <a:p>
            <a:pPr marL="285750" indent="-285750">
              <a:buFont typeface="Arial" panose="020B0604020202020204" pitchFamily="34" charset="0"/>
              <a:buChar char="•"/>
            </a:pPr>
            <a:r>
              <a:rPr lang="en-US" altLang="zh-CN" sz="1600" b="1" dirty="0"/>
              <a:t>4-bit </a:t>
            </a:r>
            <a:r>
              <a:rPr lang="en-US" altLang="zh-CN" sz="1600" b="1" dirty="0" err="1"/>
              <a:t>NormalFloat</a:t>
            </a:r>
            <a:r>
              <a:rPr lang="en-US" altLang="zh-CN" sz="1600" dirty="0"/>
              <a:t>:</a:t>
            </a:r>
            <a:r>
              <a:rPr lang="zh-CN" altLang="en-US" sz="1600" dirty="0"/>
              <a:t>这是一种信息理论上</a:t>
            </a:r>
            <a:r>
              <a:rPr lang="zh-CN" altLang="en-US" sz="1600" dirty="0">
                <a:solidFill>
                  <a:srgbClr val="6E0F6D"/>
                </a:solidFill>
              </a:rPr>
              <a:t>对于正态分布数据</a:t>
            </a:r>
            <a:r>
              <a:rPr lang="zh-CN" altLang="en-US" sz="1600" dirty="0"/>
              <a:t>来说最优的量化数据类型，其实验结果比 </a:t>
            </a:r>
            <a:r>
              <a:rPr lang="en-US" altLang="zh-CN" sz="1600" dirty="0"/>
              <a:t>4-bit </a:t>
            </a:r>
            <a:r>
              <a:rPr lang="zh-CN" altLang="en-US" sz="1600" dirty="0"/>
              <a:t>整数和 </a:t>
            </a:r>
            <a:r>
              <a:rPr lang="en-US" altLang="zh-CN" sz="1600" dirty="0"/>
              <a:t>4-bit </a:t>
            </a:r>
            <a:r>
              <a:rPr lang="zh-CN" altLang="en-US" sz="1600" dirty="0"/>
              <a:t>浮点数更好。</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b="1" dirty="0"/>
              <a:t>双量化</a:t>
            </a:r>
            <a:r>
              <a:rPr lang="en-US" altLang="zh-CN" sz="1600" dirty="0"/>
              <a:t>:</a:t>
            </a:r>
            <a:r>
              <a:rPr lang="zh-CN" altLang="en-US" sz="1600" dirty="0"/>
              <a:t>一种</a:t>
            </a:r>
            <a:r>
              <a:rPr lang="zh-CN" altLang="en-US" sz="1600" dirty="0">
                <a:solidFill>
                  <a:srgbClr val="6E0F6D"/>
                </a:solidFill>
              </a:rPr>
              <a:t>对量化常数进行量化</a:t>
            </a:r>
            <a:r>
              <a:rPr lang="zh-CN" altLang="en-US" sz="1600" dirty="0"/>
              <a:t>的方法，平均每个参数节省了约 </a:t>
            </a:r>
            <a:r>
              <a:rPr lang="en-US" altLang="zh-CN" sz="1600" dirty="0"/>
              <a:t>0.37 bits(65B </a:t>
            </a:r>
            <a:r>
              <a:rPr lang="zh-CN" altLang="en-US" sz="1600" dirty="0"/>
              <a:t>模型中节省的存储空间约为 </a:t>
            </a:r>
            <a:r>
              <a:rPr lang="en-US" altLang="zh-CN" sz="1600" dirty="0"/>
              <a:t>3GB)</a:t>
            </a:r>
            <a:r>
              <a:rPr lang="zh-CN" altLang="en-US" sz="1600" dirty="0"/>
              <a:t>。</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b="1" dirty="0"/>
              <a:t>分页优化器 </a:t>
            </a:r>
            <a:r>
              <a:rPr lang="en-US" altLang="zh-CN" sz="1600" dirty="0"/>
              <a:t>:</a:t>
            </a:r>
            <a:r>
              <a:rPr lang="zh-CN" altLang="en-US" sz="1600" dirty="0"/>
              <a:t>使用 </a:t>
            </a:r>
            <a:r>
              <a:rPr lang="en-US" altLang="zh-CN" sz="1600" dirty="0"/>
              <a:t>NVIDIA </a:t>
            </a:r>
            <a:r>
              <a:rPr lang="zh-CN" altLang="en-US" sz="1600" dirty="0"/>
              <a:t>统一内存</a:t>
            </a:r>
            <a:r>
              <a:rPr lang="zh-CN" altLang="en-US" sz="1600" dirty="0">
                <a:solidFill>
                  <a:srgbClr val="6E0F6D"/>
                </a:solidFill>
              </a:rPr>
              <a:t>来避免在处理具有长序列长度的小批量数据时产生梯度</a:t>
            </a:r>
            <a:r>
              <a:rPr lang="en-US" altLang="zh-CN" sz="1600" dirty="0">
                <a:solidFill>
                  <a:srgbClr val="6E0F6D"/>
                </a:solidFill>
              </a:rPr>
              <a:t>checkpoint</a:t>
            </a:r>
            <a:r>
              <a:rPr lang="zh-CN" altLang="en-US" sz="1600" dirty="0">
                <a:solidFill>
                  <a:srgbClr val="6E0F6D"/>
                </a:solidFill>
              </a:rPr>
              <a:t>的内存峰值</a:t>
            </a:r>
            <a:r>
              <a:rPr lang="zh-CN" altLang="en-US" sz="1600" dirty="0"/>
              <a:t>。这种优化方式可以平稳控制内存的使用。（</a:t>
            </a:r>
            <a:r>
              <a:rPr lang="en-US" altLang="zh-CN" sz="1600" dirty="0"/>
              <a:t>GPU-CPU</a:t>
            </a:r>
            <a:r>
              <a:rPr lang="zh-CN" altLang="en-US" sz="1600" dirty="0"/>
              <a:t>切换）</a:t>
            </a:r>
          </a:p>
        </p:txBody>
      </p:sp>
      <p:pic>
        <p:nvPicPr>
          <p:cNvPr id="9" name="图片 8">
            <a:extLst>
              <a:ext uri="{FF2B5EF4-FFF2-40B4-BE49-F238E27FC236}">
                <a16:creationId xmlns:a16="http://schemas.microsoft.com/office/drawing/2014/main" id="{1437755C-41C9-418C-593F-E4CB49AE0380}"/>
              </a:ext>
            </a:extLst>
          </p:cNvPr>
          <p:cNvPicPr>
            <a:picLocks noChangeAspect="1"/>
          </p:cNvPicPr>
          <p:nvPr/>
        </p:nvPicPr>
        <p:blipFill>
          <a:blip r:embed="rId2"/>
          <a:stretch>
            <a:fillRect/>
          </a:stretch>
        </p:blipFill>
        <p:spPr>
          <a:xfrm>
            <a:off x="7883036" y="1766799"/>
            <a:ext cx="3928533" cy="716139"/>
          </a:xfrm>
          <a:prstGeom prst="rect">
            <a:avLst/>
          </a:prstGeom>
        </p:spPr>
      </p:pic>
      <p:pic>
        <p:nvPicPr>
          <p:cNvPr id="13" name="图片 12">
            <a:extLst>
              <a:ext uri="{FF2B5EF4-FFF2-40B4-BE49-F238E27FC236}">
                <a16:creationId xmlns:a16="http://schemas.microsoft.com/office/drawing/2014/main" id="{7834F22E-41C4-67D4-5FB8-1D9878A99F21}"/>
              </a:ext>
            </a:extLst>
          </p:cNvPr>
          <p:cNvPicPr>
            <a:picLocks noChangeAspect="1"/>
          </p:cNvPicPr>
          <p:nvPr/>
        </p:nvPicPr>
        <p:blipFill>
          <a:blip r:embed="rId3"/>
          <a:stretch>
            <a:fillRect/>
          </a:stretch>
        </p:blipFill>
        <p:spPr>
          <a:xfrm>
            <a:off x="380431" y="1516378"/>
            <a:ext cx="7171267" cy="3000689"/>
          </a:xfrm>
          <a:prstGeom prst="rect">
            <a:avLst/>
          </a:prstGeom>
        </p:spPr>
      </p:pic>
      <p:pic>
        <p:nvPicPr>
          <p:cNvPr id="16" name="图片 15">
            <a:extLst>
              <a:ext uri="{FF2B5EF4-FFF2-40B4-BE49-F238E27FC236}">
                <a16:creationId xmlns:a16="http://schemas.microsoft.com/office/drawing/2014/main" id="{0198CF39-B51E-3F85-AAAA-6E3348E6477F}"/>
              </a:ext>
            </a:extLst>
          </p:cNvPr>
          <p:cNvPicPr>
            <a:picLocks noChangeAspect="1"/>
          </p:cNvPicPr>
          <p:nvPr/>
        </p:nvPicPr>
        <p:blipFill>
          <a:blip r:embed="rId4"/>
          <a:stretch>
            <a:fillRect/>
          </a:stretch>
        </p:blipFill>
        <p:spPr>
          <a:xfrm>
            <a:off x="7883035" y="3515564"/>
            <a:ext cx="4000687" cy="502525"/>
          </a:xfrm>
          <a:prstGeom prst="rect">
            <a:avLst/>
          </a:prstGeom>
        </p:spPr>
      </p:pic>
      <p:pic>
        <p:nvPicPr>
          <p:cNvPr id="18" name="图片 17">
            <a:extLst>
              <a:ext uri="{FF2B5EF4-FFF2-40B4-BE49-F238E27FC236}">
                <a16:creationId xmlns:a16="http://schemas.microsoft.com/office/drawing/2014/main" id="{9771FFF0-4CE4-8EA7-3E1E-7E12685A38F2}"/>
              </a:ext>
            </a:extLst>
          </p:cNvPr>
          <p:cNvPicPr>
            <a:picLocks noChangeAspect="1"/>
          </p:cNvPicPr>
          <p:nvPr/>
        </p:nvPicPr>
        <p:blipFill>
          <a:blip r:embed="rId5"/>
          <a:stretch>
            <a:fillRect/>
          </a:stretch>
        </p:blipFill>
        <p:spPr>
          <a:xfrm>
            <a:off x="8296578" y="4061807"/>
            <a:ext cx="3101447" cy="622806"/>
          </a:xfrm>
          <a:prstGeom prst="rect">
            <a:avLst/>
          </a:prstGeom>
        </p:spPr>
      </p:pic>
      <p:pic>
        <p:nvPicPr>
          <p:cNvPr id="20" name="图片 19">
            <a:extLst>
              <a:ext uri="{FF2B5EF4-FFF2-40B4-BE49-F238E27FC236}">
                <a16:creationId xmlns:a16="http://schemas.microsoft.com/office/drawing/2014/main" id="{B9E5143C-6652-4414-99FD-3E2DBF537D95}"/>
              </a:ext>
            </a:extLst>
          </p:cNvPr>
          <p:cNvPicPr>
            <a:picLocks noChangeAspect="1"/>
          </p:cNvPicPr>
          <p:nvPr/>
        </p:nvPicPr>
        <p:blipFill>
          <a:blip r:embed="rId6"/>
          <a:stretch>
            <a:fillRect/>
          </a:stretch>
        </p:blipFill>
        <p:spPr>
          <a:xfrm>
            <a:off x="499377" y="5150820"/>
            <a:ext cx="7046575" cy="735814"/>
          </a:xfrm>
          <a:prstGeom prst="rect">
            <a:avLst/>
          </a:prstGeom>
        </p:spPr>
      </p:pic>
    </p:spTree>
    <p:extLst>
      <p:ext uri="{BB962C8B-B14F-4D97-AF65-F5344CB8AC3E}">
        <p14:creationId xmlns:p14="http://schemas.microsoft.com/office/powerpoint/2010/main" val="1406267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4568826" cy="523220"/>
          </a:xfrm>
          <a:prstGeom prst="rect">
            <a:avLst/>
          </a:prstGeom>
          <a:noFill/>
        </p:spPr>
        <p:txBody>
          <a:bodyPr wrap="square" rtlCol="0">
            <a:spAutoFit/>
          </a:bodyPr>
          <a:lstStyle/>
          <a:p>
            <a:r>
              <a:rPr lang="zh-CN" altLang="en-US" sz="2800" b="1" dirty="0">
                <a:latin typeface="微软雅黑" panose="020B0503020204020204" pitchFamily="34" charset="-122"/>
              </a:rPr>
              <a:t>大模型量化</a:t>
            </a:r>
            <a:r>
              <a:rPr lang="en-US" altLang="zh-CN" sz="2800" b="1" dirty="0">
                <a:latin typeface="微软雅黑" panose="020B0503020204020204" pitchFamily="34" charset="-122"/>
              </a:rPr>
              <a:t>——</a:t>
            </a:r>
            <a:r>
              <a:rPr lang="zh-CN" altLang="en-US" sz="2800" b="1" dirty="0">
                <a:latin typeface="微软雅黑" panose="020B0503020204020204" pitchFamily="34" charset="-122"/>
              </a:rPr>
              <a:t>训练后量化</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49479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16</a:t>
            </a:fld>
            <a:endParaRPr lang="zh-CN" altLang="en-US" dirty="0">
              <a:solidFill>
                <a:srgbClr val="FFFFFF"/>
              </a:solidFill>
            </a:endParaRPr>
          </a:p>
        </p:txBody>
      </p:sp>
      <p:sp>
        <p:nvSpPr>
          <p:cNvPr id="8" name="文本框 7">
            <a:extLst>
              <a:ext uri="{FF2B5EF4-FFF2-40B4-BE49-F238E27FC236}">
                <a16:creationId xmlns:a16="http://schemas.microsoft.com/office/drawing/2014/main" id="{4A38C953-9048-36F2-05A7-A771C803D48E}"/>
              </a:ext>
            </a:extLst>
          </p:cNvPr>
          <p:cNvSpPr txBox="1"/>
          <p:nvPr/>
        </p:nvSpPr>
        <p:spPr>
          <a:xfrm>
            <a:off x="337376" y="895842"/>
            <a:ext cx="11474193" cy="400110"/>
          </a:xfrm>
          <a:prstGeom prst="rect">
            <a:avLst/>
          </a:prstGeom>
          <a:noFill/>
        </p:spPr>
        <p:txBody>
          <a:bodyPr wrap="square" rtlCol="0">
            <a:spAutoFit/>
          </a:bodyPr>
          <a:lstStyle/>
          <a:p>
            <a:r>
              <a:rPr lang="en-US" altLang="zh-CN" sz="2000" b="1" dirty="0">
                <a:latin typeface="微软雅黑" panose="020B0503020204020204" pitchFamily="34" charset="-122"/>
              </a:rPr>
              <a:t>LLM.int8(): 8-bit Matrix Multiplication for Transformers at Scale</a:t>
            </a:r>
          </a:p>
        </p:txBody>
      </p:sp>
      <p:pic>
        <p:nvPicPr>
          <p:cNvPr id="9" name="图片 8">
            <a:extLst>
              <a:ext uri="{FF2B5EF4-FFF2-40B4-BE49-F238E27FC236}">
                <a16:creationId xmlns:a16="http://schemas.microsoft.com/office/drawing/2014/main" id="{183D12F0-BF42-095D-65AC-79247CC6C47E}"/>
              </a:ext>
            </a:extLst>
          </p:cNvPr>
          <p:cNvPicPr>
            <a:picLocks noChangeAspect="1"/>
          </p:cNvPicPr>
          <p:nvPr/>
        </p:nvPicPr>
        <p:blipFill>
          <a:blip r:embed="rId3"/>
          <a:stretch>
            <a:fillRect/>
          </a:stretch>
        </p:blipFill>
        <p:spPr>
          <a:xfrm>
            <a:off x="1832042" y="1295952"/>
            <a:ext cx="8527915" cy="3406902"/>
          </a:xfrm>
          <a:prstGeom prst="rect">
            <a:avLst/>
          </a:prstGeom>
        </p:spPr>
      </p:pic>
      <p:sp>
        <p:nvSpPr>
          <p:cNvPr id="13" name="文本框 12">
            <a:extLst>
              <a:ext uri="{FF2B5EF4-FFF2-40B4-BE49-F238E27FC236}">
                <a16:creationId xmlns:a16="http://schemas.microsoft.com/office/drawing/2014/main" id="{CB51F043-CEC4-32F6-60C3-3FCDC7A56643}"/>
              </a:ext>
            </a:extLst>
          </p:cNvPr>
          <p:cNvSpPr txBox="1"/>
          <p:nvPr/>
        </p:nvSpPr>
        <p:spPr>
          <a:xfrm>
            <a:off x="635697" y="4990584"/>
            <a:ext cx="10877550" cy="1323439"/>
          </a:xfrm>
          <a:prstGeom prst="rect">
            <a:avLst/>
          </a:prstGeom>
          <a:noFill/>
        </p:spPr>
        <p:txBody>
          <a:bodyPr wrap="square">
            <a:spAutoFit/>
          </a:bodyPr>
          <a:lstStyle/>
          <a:p>
            <a:pPr algn="l"/>
            <a:r>
              <a:rPr lang="en-US" altLang="zh-CN" sz="1600" b="0" i="0" dirty="0">
                <a:solidFill>
                  <a:srgbClr val="191B1F"/>
                </a:solidFill>
                <a:effectLst/>
                <a:highlight>
                  <a:srgbClr val="FFFFFF"/>
                </a:highlight>
                <a:latin typeface="-apple-system"/>
              </a:rPr>
              <a:t>LLM.int8()</a:t>
            </a:r>
            <a:r>
              <a:rPr lang="zh-CN" altLang="en-US" sz="1600" b="0" i="0" dirty="0">
                <a:solidFill>
                  <a:srgbClr val="191B1F"/>
                </a:solidFill>
                <a:effectLst/>
                <a:highlight>
                  <a:srgbClr val="FFFFFF"/>
                </a:highlight>
                <a:latin typeface="-apple-system"/>
              </a:rPr>
              <a:t>是一种采用</a:t>
            </a:r>
            <a:r>
              <a:rPr lang="zh-CN" altLang="en-US" sz="1600" b="0" i="0" dirty="0">
                <a:solidFill>
                  <a:srgbClr val="6E0F6D"/>
                </a:solidFill>
                <a:effectLst/>
                <a:highlight>
                  <a:srgbClr val="FFFFFF"/>
                </a:highlight>
                <a:latin typeface="-apple-system"/>
              </a:rPr>
              <a:t>混合精度分解</a:t>
            </a:r>
            <a:r>
              <a:rPr lang="zh-CN" altLang="en-US" sz="1600" b="0" i="0" dirty="0">
                <a:solidFill>
                  <a:srgbClr val="191B1F"/>
                </a:solidFill>
                <a:effectLst/>
                <a:highlight>
                  <a:srgbClr val="FFFFFF"/>
                </a:highlight>
                <a:latin typeface="-apple-system"/>
              </a:rPr>
              <a:t>的量化方法。该方案先做了一个矩阵分解，</a:t>
            </a:r>
            <a:r>
              <a:rPr lang="zh-CN" altLang="en-US" sz="1600" b="0" i="0" dirty="0">
                <a:solidFill>
                  <a:srgbClr val="6E0F6D"/>
                </a:solidFill>
                <a:effectLst/>
                <a:highlight>
                  <a:srgbClr val="FFFFFF"/>
                </a:highlight>
                <a:latin typeface="-apple-system"/>
              </a:rPr>
              <a:t>对绝大部分权重和激活用</a:t>
            </a:r>
            <a:r>
              <a:rPr lang="en-US" altLang="zh-CN" sz="1600" b="0" i="0" dirty="0">
                <a:solidFill>
                  <a:srgbClr val="6E0F6D"/>
                </a:solidFill>
                <a:effectLst/>
                <a:highlight>
                  <a:srgbClr val="FFFFFF"/>
                </a:highlight>
                <a:latin typeface="-apple-system"/>
              </a:rPr>
              <a:t>8bit</a:t>
            </a:r>
            <a:r>
              <a:rPr lang="zh-CN" altLang="en-US" sz="1600" b="0" i="0" dirty="0">
                <a:solidFill>
                  <a:srgbClr val="6E0F6D"/>
                </a:solidFill>
                <a:effectLst/>
                <a:highlight>
                  <a:srgbClr val="FFFFFF"/>
                </a:highlight>
                <a:latin typeface="-apple-system"/>
              </a:rPr>
              <a:t>量化</a:t>
            </a:r>
            <a:r>
              <a:rPr lang="zh-CN" altLang="en-US" sz="1600" b="0" i="0" dirty="0">
                <a:solidFill>
                  <a:srgbClr val="191B1F"/>
                </a:solidFill>
                <a:effectLst/>
                <a:highlight>
                  <a:srgbClr val="FFFFFF"/>
                </a:highlight>
                <a:latin typeface="-apple-system"/>
              </a:rPr>
              <a:t>（</a:t>
            </a:r>
            <a:r>
              <a:rPr lang="en-US" altLang="zh-CN" sz="1600" b="0" i="0" dirty="0">
                <a:solidFill>
                  <a:srgbClr val="191B1F"/>
                </a:solidFill>
                <a:effectLst/>
                <a:highlight>
                  <a:srgbClr val="FFFFFF"/>
                </a:highlight>
                <a:latin typeface="-apple-system"/>
              </a:rPr>
              <a:t>vector-wise</a:t>
            </a:r>
            <a:r>
              <a:rPr lang="zh-CN" altLang="en-US" sz="1600" b="0" i="0" dirty="0">
                <a:solidFill>
                  <a:srgbClr val="191B1F"/>
                </a:solidFill>
                <a:effectLst/>
                <a:highlight>
                  <a:srgbClr val="FFFFFF"/>
                </a:highlight>
                <a:latin typeface="-apple-system"/>
              </a:rPr>
              <a:t>）。</a:t>
            </a:r>
            <a:r>
              <a:rPr lang="zh-CN" altLang="en-US" sz="1600" b="0" i="0" dirty="0">
                <a:solidFill>
                  <a:srgbClr val="6E0F6D"/>
                </a:solidFill>
                <a:effectLst/>
                <a:highlight>
                  <a:srgbClr val="FFFFFF"/>
                </a:highlight>
                <a:latin typeface="-apple-system"/>
              </a:rPr>
              <a:t>对离群特征的几个维度保留</a:t>
            </a:r>
            <a:r>
              <a:rPr lang="en-US" altLang="zh-CN" sz="1600" b="0" i="0" dirty="0">
                <a:solidFill>
                  <a:srgbClr val="6E0F6D"/>
                </a:solidFill>
                <a:effectLst/>
                <a:highlight>
                  <a:srgbClr val="FFFFFF"/>
                </a:highlight>
                <a:latin typeface="-apple-system"/>
              </a:rPr>
              <a:t>16bit</a:t>
            </a:r>
            <a:r>
              <a:rPr lang="zh-CN" altLang="en-US" sz="1600" b="0" i="0" dirty="0">
                <a:solidFill>
                  <a:srgbClr val="191B1F"/>
                </a:solidFill>
                <a:effectLst/>
                <a:highlight>
                  <a:srgbClr val="FFFFFF"/>
                </a:highlight>
                <a:latin typeface="-apple-system"/>
              </a:rPr>
              <a:t>，对其做高精度的矩阵乘法。</a:t>
            </a:r>
            <a:r>
              <a:rPr lang="en-US" altLang="zh-CN" sz="1600" b="0" i="0" dirty="0">
                <a:solidFill>
                  <a:srgbClr val="191B1F"/>
                </a:solidFill>
                <a:effectLst/>
                <a:highlight>
                  <a:srgbClr val="FFFFFF"/>
                </a:highlight>
                <a:latin typeface="-apple-system"/>
              </a:rPr>
              <a:t>LLM.int8() </a:t>
            </a:r>
            <a:r>
              <a:rPr lang="zh-CN" altLang="en-US" sz="1600" b="0" i="0" dirty="0">
                <a:solidFill>
                  <a:srgbClr val="191B1F"/>
                </a:solidFill>
                <a:effectLst/>
                <a:highlight>
                  <a:srgbClr val="FFFFFF"/>
                </a:highlight>
                <a:latin typeface="-apple-system"/>
              </a:rPr>
              <a:t>通过三个步骤完成矩阵乘法计算</a:t>
            </a:r>
            <a:r>
              <a:rPr lang="en-US" altLang="zh-CN" sz="1600" b="0" i="0" dirty="0">
                <a:solidFill>
                  <a:srgbClr val="191B1F"/>
                </a:solidFill>
                <a:effectLst/>
                <a:highlight>
                  <a:srgbClr val="FFFFFF"/>
                </a:highlight>
                <a:latin typeface="-apple-system"/>
              </a:rPr>
              <a:t>:</a:t>
            </a:r>
          </a:p>
          <a:p>
            <a:pPr marL="285750" indent="-285750" algn="l">
              <a:buFont typeface="Arial" panose="020B0604020202020204" pitchFamily="34" charset="0"/>
              <a:buChar char="•"/>
            </a:pPr>
            <a:r>
              <a:rPr lang="zh-CN" altLang="en-US" sz="1600" b="0" i="0" dirty="0">
                <a:solidFill>
                  <a:srgbClr val="191B1F"/>
                </a:solidFill>
                <a:effectLst/>
                <a:highlight>
                  <a:srgbClr val="FFFFFF"/>
                </a:highlight>
                <a:latin typeface="-apple-system"/>
              </a:rPr>
              <a:t>从输入的隐含状态中，按列提取异常值 </a:t>
            </a:r>
            <a:r>
              <a:rPr lang="en-US" altLang="zh-CN" sz="1600" b="0" i="0" dirty="0">
                <a:solidFill>
                  <a:srgbClr val="191B1F"/>
                </a:solidFill>
                <a:effectLst/>
                <a:highlight>
                  <a:srgbClr val="FFFFFF"/>
                </a:highlight>
                <a:latin typeface="-apple-system"/>
              </a:rPr>
              <a:t>(</a:t>
            </a:r>
            <a:r>
              <a:rPr lang="zh-CN" altLang="en-US" sz="1600" b="0" i="0" dirty="0">
                <a:solidFill>
                  <a:srgbClr val="191B1F"/>
                </a:solidFill>
                <a:effectLst/>
                <a:highlight>
                  <a:srgbClr val="FFFFFF"/>
                </a:highlight>
                <a:latin typeface="-apple-system"/>
              </a:rPr>
              <a:t>离群特征，即大于某个阈值的值</a:t>
            </a:r>
            <a:r>
              <a:rPr lang="en-US" altLang="zh-CN" sz="1600" b="0" i="0" dirty="0">
                <a:solidFill>
                  <a:srgbClr val="191B1F"/>
                </a:solidFill>
                <a:effectLst/>
                <a:highlight>
                  <a:srgbClr val="FFFFFF"/>
                </a:highlight>
                <a:latin typeface="-apple-system"/>
              </a:rPr>
              <a:t>)</a:t>
            </a:r>
            <a:r>
              <a:rPr lang="zh-CN" altLang="en-US" sz="1600" b="0" i="0" dirty="0">
                <a:solidFill>
                  <a:srgbClr val="191B1F"/>
                </a:solidFill>
                <a:effectLst/>
                <a:highlight>
                  <a:srgbClr val="FFFFFF"/>
                </a:highlight>
                <a:latin typeface="-apple-system"/>
              </a:rPr>
              <a:t>。</a:t>
            </a:r>
          </a:p>
          <a:p>
            <a:pPr marL="285750" indent="-285750" algn="l">
              <a:buFont typeface="Arial" panose="020B0604020202020204" pitchFamily="34" charset="0"/>
              <a:buChar char="•"/>
            </a:pPr>
            <a:r>
              <a:rPr lang="zh-CN" altLang="en-US" sz="1600" b="0" i="0" dirty="0">
                <a:solidFill>
                  <a:srgbClr val="191B1F"/>
                </a:solidFill>
                <a:effectLst/>
                <a:highlight>
                  <a:srgbClr val="FFFFFF"/>
                </a:highlight>
                <a:latin typeface="-apple-system"/>
              </a:rPr>
              <a:t>对离群特征进行 </a:t>
            </a:r>
            <a:r>
              <a:rPr lang="en-US" altLang="zh-CN" sz="1600" b="0" i="0" dirty="0">
                <a:solidFill>
                  <a:srgbClr val="191B1F"/>
                </a:solidFill>
                <a:effectLst/>
                <a:highlight>
                  <a:srgbClr val="FFFFFF"/>
                </a:highlight>
                <a:latin typeface="-apple-system"/>
              </a:rPr>
              <a:t>FP16 </a:t>
            </a:r>
            <a:r>
              <a:rPr lang="zh-CN" altLang="en-US" sz="1600" b="0" i="0" dirty="0">
                <a:solidFill>
                  <a:srgbClr val="191B1F"/>
                </a:solidFill>
                <a:effectLst/>
                <a:highlight>
                  <a:srgbClr val="FFFFFF"/>
                </a:highlight>
                <a:latin typeface="-apple-system"/>
              </a:rPr>
              <a:t>矩阵运算，对非离群特征进行量化，做 </a:t>
            </a:r>
            <a:r>
              <a:rPr lang="en-US" altLang="zh-CN" sz="1600" b="0" i="0" dirty="0">
                <a:solidFill>
                  <a:srgbClr val="191B1F"/>
                </a:solidFill>
                <a:effectLst/>
                <a:highlight>
                  <a:srgbClr val="FFFFFF"/>
                </a:highlight>
                <a:latin typeface="-apple-system"/>
              </a:rPr>
              <a:t>INT8 </a:t>
            </a:r>
            <a:r>
              <a:rPr lang="zh-CN" altLang="en-US" sz="1600" b="0" i="0" dirty="0">
                <a:solidFill>
                  <a:srgbClr val="191B1F"/>
                </a:solidFill>
                <a:effectLst/>
                <a:highlight>
                  <a:srgbClr val="FFFFFF"/>
                </a:highlight>
                <a:latin typeface="-apple-system"/>
              </a:rPr>
              <a:t>矩阵运算；</a:t>
            </a:r>
          </a:p>
          <a:p>
            <a:pPr marL="285750" indent="-285750" algn="l">
              <a:buFont typeface="Arial" panose="020B0604020202020204" pitchFamily="34" charset="0"/>
              <a:buChar char="•"/>
            </a:pPr>
            <a:r>
              <a:rPr lang="zh-CN" altLang="en-US" sz="1600" b="0" i="0" dirty="0">
                <a:solidFill>
                  <a:srgbClr val="191B1F"/>
                </a:solidFill>
                <a:effectLst/>
                <a:highlight>
                  <a:srgbClr val="FFFFFF"/>
                </a:highlight>
                <a:latin typeface="-apple-system"/>
              </a:rPr>
              <a:t>反量化非离群值的矩阵乘结果，并与离群值矩阵乘结果相加，获得最终的 </a:t>
            </a:r>
            <a:r>
              <a:rPr lang="en-US" altLang="zh-CN" sz="1600" b="0" i="0" dirty="0">
                <a:solidFill>
                  <a:srgbClr val="191B1F"/>
                </a:solidFill>
                <a:effectLst/>
                <a:highlight>
                  <a:srgbClr val="FFFFFF"/>
                </a:highlight>
                <a:latin typeface="-apple-system"/>
              </a:rPr>
              <a:t>FP16 </a:t>
            </a:r>
            <a:r>
              <a:rPr lang="zh-CN" altLang="en-US" sz="1600" b="0" i="0" dirty="0">
                <a:solidFill>
                  <a:srgbClr val="191B1F"/>
                </a:solidFill>
                <a:effectLst/>
                <a:highlight>
                  <a:srgbClr val="FFFFFF"/>
                </a:highlight>
                <a:latin typeface="-apple-system"/>
              </a:rPr>
              <a:t>结果。</a:t>
            </a:r>
          </a:p>
        </p:txBody>
      </p:sp>
    </p:spTree>
    <p:extLst>
      <p:ext uri="{BB962C8B-B14F-4D97-AF65-F5344CB8AC3E}">
        <p14:creationId xmlns:p14="http://schemas.microsoft.com/office/powerpoint/2010/main" val="180868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4568826" cy="523220"/>
          </a:xfrm>
          <a:prstGeom prst="rect">
            <a:avLst/>
          </a:prstGeom>
          <a:noFill/>
        </p:spPr>
        <p:txBody>
          <a:bodyPr wrap="square" rtlCol="0">
            <a:spAutoFit/>
          </a:bodyPr>
          <a:lstStyle/>
          <a:p>
            <a:r>
              <a:rPr lang="zh-CN" altLang="en-US" sz="2800" b="1" dirty="0">
                <a:latin typeface="微软雅黑" panose="020B0503020204020204" pitchFamily="34" charset="-122"/>
              </a:rPr>
              <a:t>大模型量化</a:t>
            </a:r>
            <a:r>
              <a:rPr lang="en-US" altLang="zh-CN" sz="2800" b="1" dirty="0">
                <a:latin typeface="微软雅黑" panose="020B0503020204020204" pitchFamily="34" charset="-122"/>
              </a:rPr>
              <a:t>——</a:t>
            </a:r>
            <a:r>
              <a:rPr lang="zh-CN" altLang="en-US" sz="2800" b="1" dirty="0">
                <a:latin typeface="微软雅黑" panose="020B0503020204020204" pitchFamily="34" charset="-122"/>
              </a:rPr>
              <a:t>训练后量化</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49479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17</a:t>
            </a:fld>
            <a:endParaRPr lang="zh-CN" altLang="en-US" dirty="0">
              <a:solidFill>
                <a:srgbClr val="FFFFFF"/>
              </a:solidFill>
            </a:endParaRPr>
          </a:p>
        </p:txBody>
      </p:sp>
      <p:sp>
        <p:nvSpPr>
          <p:cNvPr id="8" name="文本框 7">
            <a:extLst>
              <a:ext uri="{FF2B5EF4-FFF2-40B4-BE49-F238E27FC236}">
                <a16:creationId xmlns:a16="http://schemas.microsoft.com/office/drawing/2014/main" id="{4A38C953-9048-36F2-05A7-A771C803D48E}"/>
              </a:ext>
            </a:extLst>
          </p:cNvPr>
          <p:cNvSpPr txBox="1"/>
          <p:nvPr/>
        </p:nvSpPr>
        <p:spPr>
          <a:xfrm>
            <a:off x="337376" y="895842"/>
            <a:ext cx="11617557" cy="1015663"/>
          </a:xfrm>
          <a:prstGeom prst="rect">
            <a:avLst/>
          </a:prstGeom>
          <a:noFill/>
        </p:spPr>
        <p:txBody>
          <a:bodyPr wrap="square" rtlCol="0">
            <a:spAutoFit/>
          </a:bodyPr>
          <a:lstStyle/>
          <a:p>
            <a:r>
              <a:rPr lang="en-US" altLang="zh-CN" sz="2000" b="1" dirty="0">
                <a:latin typeface="微软雅黑" panose="020B0503020204020204" pitchFamily="34" charset="-122"/>
              </a:rPr>
              <a:t>GPTQ: ACCURATE POST-TRAINING QUANTIZATION FOR GENERATIVE PRETRAINED TRANSFORMERS</a:t>
            </a:r>
          </a:p>
          <a:p>
            <a:endParaRPr lang="en-US" altLang="zh-CN" sz="2000" b="1" dirty="0">
              <a:latin typeface="微软雅黑" panose="020B0503020204020204" pitchFamily="34" charset="-122"/>
            </a:endParaRPr>
          </a:p>
        </p:txBody>
      </p:sp>
      <p:sp>
        <p:nvSpPr>
          <p:cNvPr id="13" name="文本框 12">
            <a:extLst>
              <a:ext uri="{FF2B5EF4-FFF2-40B4-BE49-F238E27FC236}">
                <a16:creationId xmlns:a16="http://schemas.microsoft.com/office/drawing/2014/main" id="{CB51F043-CEC4-32F6-60C3-3FCDC7A56643}"/>
              </a:ext>
            </a:extLst>
          </p:cNvPr>
          <p:cNvSpPr txBox="1"/>
          <p:nvPr/>
        </p:nvSpPr>
        <p:spPr>
          <a:xfrm>
            <a:off x="635697" y="4990584"/>
            <a:ext cx="10877550" cy="1323439"/>
          </a:xfrm>
          <a:prstGeom prst="rect">
            <a:avLst/>
          </a:prstGeom>
          <a:noFill/>
        </p:spPr>
        <p:txBody>
          <a:bodyPr wrap="square">
            <a:spAutoFit/>
          </a:bodyPr>
          <a:lstStyle/>
          <a:p>
            <a:pPr algn="l"/>
            <a:r>
              <a:rPr lang="en-US" altLang="zh-CN" sz="1600" b="0" i="0" dirty="0">
                <a:solidFill>
                  <a:srgbClr val="191B1F"/>
                </a:solidFill>
                <a:effectLst/>
                <a:highlight>
                  <a:srgbClr val="FFFFFF"/>
                </a:highlight>
                <a:latin typeface="-apple-system"/>
              </a:rPr>
              <a:t>GPTQ </a:t>
            </a:r>
            <a:r>
              <a:rPr lang="zh-CN" altLang="en-US" sz="1600" b="0" i="0" dirty="0">
                <a:solidFill>
                  <a:srgbClr val="191B1F"/>
                </a:solidFill>
                <a:effectLst/>
                <a:highlight>
                  <a:srgbClr val="FFFFFF"/>
                </a:highlight>
                <a:latin typeface="-apple-system"/>
              </a:rPr>
              <a:t>将</a:t>
            </a:r>
            <a:r>
              <a:rPr lang="zh-CN" altLang="en-US" sz="1600" b="0" i="0" dirty="0">
                <a:solidFill>
                  <a:srgbClr val="6E0F6D"/>
                </a:solidFill>
                <a:effectLst/>
                <a:highlight>
                  <a:srgbClr val="FFFFFF"/>
                </a:highlight>
                <a:latin typeface="-apple-system"/>
              </a:rPr>
              <a:t>权重分组</a:t>
            </a:r>
            <a:r>
              <a:rPr lang="zh-CN" altLang="en-US" sz="1600" b="0" i="0" dirty="0">
                <a:solidFill>
                  <a:srgbClr val="191B1F"/>
                </a:solidFill>
                <a:effectLst/>
                <a:highlight>
                  <a:srgbClr val="FFFFFF"/>
                </a:highlight>
                <a:latin typeface="-apple-system"/>
              </a:rPr>
              <a:t>（如</a:t>
            </a:r>
            <a:r>
              <a:rPr lang="en-US" altLang="zh-CN" sz="1600" b="0" i="0" dirty="0">
                <a:solidFill>
                  <a:srgbClr val="191B1F"/>
                </a:solidFill>
                <a:effectLst/>
                <a:highlight>
                  <a:srgbClr val="FFFFFF"/>
                </a:highlight>
                <a:latin typeface="-apple-system"/>
              </a:rPr>
              <a:t>128</a:t>
            </a:r>
            <a:r>
              <a:rPr lang="zh-CN" altLang="en-US" sz="1600" b="0" i="0" dirty="0">
                <a:solidFill>
                  <a:srgbClr val="191B1F"/>
                </a:solidFill>
                <a:effectLst/>
                <a:highlight>
                  <a:srgbClr val="FFFFFF"/>
                </a:highlight>
                <a:latin typeface="-apple-system"/>
              </a:rPr>
              <a:t>列为一组）为多个子矩阵（</a:t>
            </a:r>
            <a:r>
              <a:rPr lang="en-US" altLang="zh-CN" sz="1600" b="0" i="0" dirty="0">
                <a:solidFill>
                  <a:srgbClr val="191B1F"/>
                </a:solidFill>
                <a:effectLst/>
                <a:highlight>
                  <a:srgbClr val="FFFFFF"/>
                </a:highlight>
                <a:latin typeface="-apple-system"/>
              </a:rPr>
              <a:t>block</a:t>
            </a:r>
            <a:r>
              <a:rPr lang="zh-CN" altLang="en-US" sz="1600" b="0" i="0" dirty="0">
                <a:solidFill>
                  <a:srgbClr val="191B1F"/>
                </a:solidFill>
                <a:effectLst/>
                <a:highlight>
                  <a:srgbClr val="FFFFFF"/>
                </a:highlight>
                <a:latin typeface="-apple-system"/>
              </a:rPr>
              <a:t>）。对某个 </a:t>
            </a:r>
            <a:r>
              <a:rPr lang="en-US" altLang="zh-CN" sz="1600" b="0" i="0" dirty="0">
                <a:solidFill>
                  <a:srgbClr val="191B1F"/>
                </a:solidFill>
                <a:effectLst/>
                <a:highlight>
                  <a:srgbClr val="FFFFFF"/>
                </a:highlight>
                <a:latin typeface="-apple-system"/>
              </a:rPr>
              <a:t>block </a:t>
            </a:r>
            <a:r>
              <a:rPr lang="zh-CN" altLang="en-US" sz="1600" b="0" i="0" dirty="0">
                <a:solidFill>
                  <a:srgbClr val="191B1F"/>
                </a:solidFill>
                <a:effectLst/>
                <a:highlight>
                  <a:srgbClr val="FFFFFF"/>
                </a:highlight>
                <a:latin typeface="-apple-system"/>
              </a:rPr>
              <a:t>内的所有参数</a:t>
            </a:r>
            <a:r>
              <a:rPr lang="zh-CN" altLang="en-US" sz="1600" b="0" i="0" dirty="0">
                <a:solidFill>
                  <a:srgbClr val="6E0F6D"/>
                </a:solidFill>
                <a:effectLst/>
                <a:highlight>
                  <a:srgbClr val="FFFFFF"/>
                </a:highlight>
                <a:latin typeface="-apple-system"/>
              </a:rPr>
              <a:t>逐个量化</a:t>
            </a:r>
            <a:r>
              <a:rPr lang="zh-CN" altLang="en-US" sz="1600" b="0" i="0" dirty="0">
                <a:solidFill>
                  <a:srgbClr val="191B1F"/>
                </a:solidFill>
                <a:effectLst/>
                <a:highlight>
                  <a:srgbClr val="FFFFFF"/>
                </a:highlight>
                <a:latin typeface="-apple-system"/>
              </a:rPr>
              <a:t>，每个参数量化后，需要适当</a:t>
            </a:r>
            <a:r>
              <a:rPr lang="zh-CN" altLang="en-US" sz="1600" b="0" i="0" dirty="0">
                <a:solidFill>
                  <a:srgbClr val="6E0F6D"/>
                </a:solidFill>
                <a:effectLst/>
                <a:highlight>
                  <a:srgbClr val="FFFFFF"/>
                </a:highlight>
                <a:latin typeface="-apple-system"/>
              </a:rPr>
              <a:t>调整这个 </a:t>
            </a:r>
            <a:r>
              <a:rPr lang="en-US" altLang="zh-CN" sz="1600" b="0" i="0" dirty="0">
                <a:solidFill>
                  <a:srgbClr val="6E0F6D"/>
                </a:solidFill>
                <a:effectLst/>
                <a:highlight>
                  <a:srgbClr val="FFFFFF"/>
                </a:highlight>
                <a:latin typeface="-apple-system"/>
              </a:rPr>
              <a:t>block </a:t>
            </a:r>
            <a:r>
              <a:rPr lang="zh-CN" altLang="en-US" sz="1600" b="0" i="0" dirty="0">
                <a:solidFill>
                  <a:srgbClr val="6E0F6D"/>
                </a:solidFill>
                <a:effectLst/>
                <a:highlight>
                  <a:srgbClr val="FFFFFF"/>
                </a:highlight>
                <a:latin typeface="-apple-system"/>
              </a:rPr>
              <a:t>内其他未量化的参数，以弥补量化造成的精度损失</a:t>
            </a:r>
            <a:r>
              <a:rPr lang="zh-CN" altLang="en-US" sz="1600" b="0" i="0" dirty="0">
                <a:solidFill>
                  <a:srgbClr val="191B1F"/>
                </a:solidFill>
                <a:effectLst/>
                <a:highlight>
                  <a:srgbClr val="FFFFFF"/>
                </a:highlight>
                <a:latin typeface="-apple-system"/>
              </a:rPr>
              <a:t>。因此，</a:t>
            </a:r>
            <a:r>
              <a:rPr lang="en-US" altLang="zh-CN" sz="1600" b="0" i="0" dirty="0">
                <a:solidFill>
                  <a:srgbClr val="191B1F"/>
                </a:solidFill>
                <a:effectLst/>
                <a:highlight>
                  <a:srgbClr val="FFFFFF"/>
                </a:highlight>
                <a:latin typeface="-apple-system"/>
              </a:rPr>
              <a:t>GPTQ </a:t>
            </a:r>
            <a:r>
              <a:rPr lang="zh-CN" altLang="en-US" sz="1600" b="0" i="0" dirty="0">
                <a:solidFill>
                  <a:srgbClr val="191B1F"/>
                </a:solidFill>
                <a:effectLst/>
                <a:highlight>
                  <a:srgbClr val="FFFFFF"/>
                </a:highlight>
                <a:latin typeface="-apple-system"/>
              </a:rPr>
              <a:t>量化</a:t>
            </a:r>
            <a:r>
              <a:rPr lang="zh-CN" altLang="en-US" sz="1600" b="0" i="0" dirty="0">
                <a:solidFill>
                  <a:srgbClr val="6E0F6D"/>
                </a:solidFill>
                <a:effectLst/>
                <a:highlight>
                  <a:srgbClr val="FFFFFF"/>
                </a:highlight>
                <a:latin typeface="-apple-system"/>
              </a:rPr>
              <a:t>需要准备校准数据集</a:t>
            </a:r>
            <a:r>
              <a:rPr lang="zh-CN" altLang="en-US" sz="1600" b="0" i="0" dirty="0">
                <a:solidFill>
                  <a:srgbClr val="191B1F"/>
                </a:solidFill>
                <a:effectLst/>
                <a:highlight>
                  <a:srgbClr val="FFFFFF"/>
                </a:highlight>
                <a:latin typeface="-apple-system"/>
              </a:rPr>
              <a:t>。</a:t>
            </a:r>
            <a:endParaRPr lang="en-US" altLang="zh-CN" sz="1600" b="0" i="0" dirty="0">
              <a:solidFill>
                <a:srgbClr val="191B1F"/>
              </a:solidFill>
              <a:effectLst/>
              <a:highlight>
                <a:srgbClr val="FFFFFF"/>
              </a:highlight>
              <a:latin typeface="-apple-system"/>
            </a:endParaRPr>
          </a:p>
          <a:p>
            <a:pPr algn="l"/>
            <a:endParaRPr lang="en-US" altLang="zh-CN" sz="1600" dirty="0">
              <a:solidFill>
                <a:srgbClr val="191B1F"/>
              </a:solidFill>
              <a:highlight>
                <a:srgbClr val="FFFFFF"/>
              </a:highlight>
              <a:latin typeface="-apple-system"/>
            </a:endParaRPr>
          </a:p>
          <a:p>
            <a:pPr algn="l"/>
            <a:r>
              <a:rPr lang="zh-CN" altLang="en-US" sz="1600" b="0" i="0" dirty="0">
                <a:solidFill>
                  <a:srgbClr val="191B1F"/>
                </a:solidFill>
                <a:effectLst/>
                <a:highlight>
                  <a:srgbClr val="FFFFFF"/>
                </a:highlight>
                <a:latin typeface="-apple-system"/>
              </a:rPr>
              <a:t>首先，使用 </a:t>
            </a:r>
            <a:r>
              <a:rPr lang="en-US" altLang="zh-CN" sz="1600" b="0" i="0" dirty="0">
                <a:solidFill>
                  <a:srgbClr val="6E0F6D"/>
                </a:solidFill>
                <a:effectLst/>
                <a:highlight>
                  <a:srgbClr val="FFFFFF"/>
                </a:highlight>
                <a:latin typeface="-apple-system"/>
              </a:rPr>
              <a:t>Hessian </a:t>
            </a:r>
            <a:r>
              <a:rPr lang="zh-CN" altLang="en-US" sz="1600" b="0" i="0" dirty="0">
                <a:solidFill>
                  <a:srgbClr val="6E0F6D"/>
                </a:solidFill>
                <a:effectLst/>
                <a:highlight>
                  <a:srgbClr val="FFFFFF"/>
                </a:highlight>
                <a:latin typeface="-apple-system"/>
              </a:rPr>
              <a:t>矩阵的逆</a:t>
            </a:r>
            <a:r>
              <a:rPr lang="zh-CN" altLang="en-US" sz="1600" b="0" i="0" dirty="0">
                <a:solidFill>
                  <a:srgbClr val="191B1F"/>
                </a:solidFill>
                <a:effectLst/>
                <a:highlight>
                  <a:srgbClr val="FFFFFF"/>
                </a:highlight>
                <a:latin typeface="-apple-system"/>
              </a:rPr>
              <a:t>，在给定的</a:t>
            </a:r>
            <a:r>
              <a:rPr lang="en-US" altLang="zh-CN" sz="1600" b="0" i="0" dirty="0">
                <a:solidFill>
                  <a:srgbClr val="191B1F"/>
                </a:solidFill>
                <a:effectLst/>
                <a:highlight>
                  <a:srgbClr val="FFFFFF"/>
                </a:highlight>
                <a:latin typeface="-apple-system"/>
              </a:rPr>
              <a:t>step</a:t>
            </a:r>
            <a:r>
              <a:rPr lang="zh-CN" altLang="en-US" sz="1600" b="0" i="0" dirty="0">
                <a:solidFill>
                  <a:srgbClr val="191B1F"/>
                </a:solidFill>
                <a:effectLst/>
                <a:highlight>
                  <a:srgbClr val="FFFFFF"/>
                </a:highlight>
                <a:latin typeface="-apple-system"/>
              </a:rPr>
              <a:t>中对连续列的块（粗体）进行量化，并在</a:t>
            </a:r>
            <a:r>
              <a:rPr lang="en-US" altLang="zh-CN" sz="1600" b="0" i="0" dirty="0">
                <a:solidFill>
                  <a:srgbClr val="191B1F"/>
                </a:solidFill>
                <a:effectLst/>
                <a:highlight>
                  <a:srgbClr val="FFFFFF"/>
                </a:highlight>
                <a:latin typeface="-apple-system"/>
              </a:rPr>
              <a:t>step</a:t>
            </a:r>
            <a:r>
              <a:rPr lang="zh-CN" altLang="en-US" sz="1600" b="0" i="0" dirty="0">
                <a:solidFill>
                  <a:srgbClr val="191B1F"/>
                </a:solidFill>
                <a:effectLst/>
                <a:highlight>
                  <a:srgbClr val="FFFFFF"/>
                </a:highlight>
                <a:latin typeface="-apple-system"/>
              </a:rPr>
              <a:t>结束时更新剩余的权重（蓝色）。白色中间列表示当前正在被量化。</a:t>
            </a:r>
          </a:p>
        </p:txBody>
      </p:sp>
      <p:pic>
        <p:nvPicPr>
          <p:cNvPr id="10" name="图片 9">
            <a:extLst>
              <a:ext uri="{FF2B5EF4-FFF2-40B4-BE49-F238E27FC236}">
                <a16:creationId xmlns:a16="http://schemas.microsoft.com/office/drawing/2014/main" id="{07491FCA-9F1A-C3BF-4242-F48B33D28696}"/>
              </a:ext>
            </a:extLst>
          </p:cNvPr>
          <p:cNvPicPr>
            <a:picLocks noChangeAspect="1"/>
          </p:cNvPicPr>
          <p:nvPr/>
        </p:nvPicPr>
        <p:blipFill>
          <a:blip r:embed="rId3"/>
          <a:stretch>
            <a:fillRect/>
          </a:stretch>
        </p:blipFill>
        <p:spPr>
          <a:xfrm>
            <a:off x="1134533" y="1749938"/>
            <a:ext cx="3387922" cy="2746964"/>
          </a:xfrm>
          <a:prstGeom prst="rect">
            <a:avLst/>
          </a:prstGeom>
        </p:spPr>
      </p:pic>
      <p:pic>
        <p:nvPicPr>
          <p:cNvPr id="12" name="图片 11">
            <a:extLst>
              <a:ext uri="{FF2B5EF4-FFF2-40B4-BE49-F238E27FC236}">
                <a16:creationId xmlns:a16="http://schemas.microsoft.com/office/drawing/2014/main" id="{106047EE-F757-684F-CD6C-E405B549F7C1}"/>
              </a:ext>
            </a:extLst>
          </p:cNvPr>
          <p:cNvPicPr>
            <a:picLocks noChangeAspect="1"/>
          </p:cNvPicPr>
          <p:nvPr/>
        </p:nvPicPr>
        <p:blipFill>
          <a:blip r:embed="rId4"/>
          <a:stretch>
            <a:fillRect/>
          </a:stretch>
        </p:blipFill>
        <p:spPr>
          <a:xfrm>
            <a:off x="4829262" y="1955223"/>
            <a:ext cx="6509280" cy="2336395"/>
          </a:xfrm>
          <a:prstGeom prst="rect">
            <a:avLst/>
          </a:prstGeom>
        </p:spPr>
      </p:pic>
    </p:spTree>
    <p:extLst>
      <p:ext uri="{BB962C8B-B14F-4D97-AF65-F5344CB8AC3E}">
        <p14:creationId xmlns:p14="http://schemas.microsoft.com/office/powerpoint/2010/main" val="1493203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4568826" cy="523220"/>
          </a:xfrm>
          <a:prstGeom prst="rect">
            <a:avLst/>
          </a:prstGeom>
          <a:noFill/>
        </p:spPr>
        <p:txBody>
          <a:bodyPr wrap="square" rtlCol="0">
            <a:spAutoFit/>
          </a:bodyPr>
          <a:lstStyle/>
          <a:p>
            <a:r>
              <a:rPr lang="zh-CN" altLang="en-US" sz="2800" b="1" dirty="0">
                <a:latin typeface="微软雅黑" panose="020B0503020204020204" pitchFamily="34" charset="-122"/>
              </a:rPr>
              <a:t>大模型量化</a:t>
            </a:r>
            <a:r>
              <a:rPr lang="en-US" altLang="zh-CN" sz="2800" b="1" dirty="0">
                <a:latin typeface="微软雅黑" panose="020B0503020204020204" pitchFamily="34" charset="-122"/>
              </a:rPr>
              <a:t>——</a:t>
            </a:r>
            <a:r>
              <a:rPr lang="zh-CN" altLang="en-US" sz="2800" b="1" dirty="0">
                <a:latin typeface="微软雅黑" panose="020B0503020204020204" pitchFamily="34" charset="-122"/>
              </a:rPr>
              <a:t>训练后量化</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49479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18</a:t>
            </a:fld>
            <a:endParaRPr lang="zh-CN" altLang="en-US" dirty="0">
              <a:solidFill>
                <a:srgbClr val="FFFFFF"/>
              </a:solidFill>
            </a:endParaRPr>
          </a:p>
        </p:txBody>
      </p:sp>
      <p:sp>
        <p:nvSpPr>
          <p:cNvPr id="8" name="文本框 7">
            <a:extLst>
              <a:ext uri="{FF2B5EF4-FFF2-40B4-BE49-F238E27FC236}">
                <a16:creationId xmlns:a16="http://schemas.microsoft.com/office/drawing/2014/main" id="{4A38C953-9048-36F2-05A7-A771C803D48E}"/>
              </a:ext>
            </a:extLst>
          </p:cNvPr>
          <p:cNvSpPr txBox="1"/>
          <p:nvPr/>
        </p:nvSpPr>
        <p:spPr>
          <a:xfrm>
            <a:off x="337376" y="895842"/>
            <a:ext cx="11617557" cy="1015663"/>
          </a:xfrm>
          <a:prstGeom prst="rect">
            <a:avLst/>
          </a:prstGeom>
          <a:noFill/>
        </p:spPr>
        <p:txBody>
          <a:bodyPr wrap="square" rtlCol="0">
            <a:spAutoFit/>
          </a:bodyPr>
          <a:lstStyle/>
          <a:p>
            <a:r>
              <a:rPr lang="en-US" altLang="zh-CN" sz="2000" b="1" dirty="0">
                <a:latin typeface="微软雅黑" panose="020B0503020204020204" pitchFamily="34" charset="-122"/>
              </a:rPr>
              <a:t>AWQ: ACTIVATION-AWARE WEIGHT QUANTIZATION FOR ON-DEVICE LLM COMPRESSION AND ACCELERATION</a:t>
            </a:r>
          </a:p>
          <a:p>
            <a:endParaRPr lang="en-US" altLang="zh-CN" sz="2000" b="1" dirty="0">
              <a:latin typeface="微软雅黑" panose="020B0503020204020204" pitchFamily="34" charset="-122"/>
            </a:endParaRPr>
          </a:p>
        </p:txBody>
      </p:sp>
      <p:pic>
        <p:nvPicPr>
          <p:cNvPr id="9" name="图片 8">
            <a:extLst>
              <a:ext uri="{FF2B5EF4-FFF2-40B4-BE49-F238E27FC236}">
                <a16:creationId xmlns:a16="http://schemas.microsoft.com/office/drawing/2014/main" id="{DDC5B07D-76E0-463A-AB82-6656BBA93E1F}"/>
              </a:ext>
            </a:extLst>
          </p:cNvPr>
          <p:cNvPicPr>
            <a:picLocks noChangeAspect="1"/>
          </p:cNvPicPr>
          <p:nvPr/>
        </p:nvPicPr>
        <p:blipFill>
          <a:blip r:embed="rId3"/>
          <a:stretch>
            <a:fillRect/>
          </a:stretch>
        </p:blipFill>
        <p:spPr>
          <a:xfrm>
            <a:off x="1000125" y="1560956"/>
            <a:ext cx="10191750" cy="2390603"/>
          </a:xfrm>
          <a:prstGeom prst="rect">
            <a:avLst/>
          </a:prstGeom>
        </p:spPr>
      </p:pic>
      <p:sp>
        <p:nvSpPr>
          <p:cNvPr id="14" name="文本框 13">
            <a:extLst>
              <a:ext uri="{FF2B5EF4-FFF2-40B4-BE49-F238E27FC236}">
                <a16:creationId xmlns:a16="http://schemas.microsoft.com/office/drawing/2014/main" id="{FBA12803-188E-9BF2-555A-4219187C7CEF}"/>
              </a:ext>
            </a:extLst>
          </p:cNvPr>
          <p:cNvSpPr txBox="1"/>
          <p:nvPr/>
        </p:nvSpPr>
        <p:spPr>
          <a:xfrm>
            <a:off x="4218634" y="4020317"/>
            <a:ext cx="6973241" cy="2554545"/>
          </a:xfrm>
          <a:prstGeom prst="rect">
            <a:avLst/>
          </a:prstGeom>
          <a:noFill/>
        </p:spPr>
        <p:txBody>
          <a:bodyPr wrap="square">
            <a:spAutoFit/>
          </a:bodyPr>
          <a:lstStyle/>
          <a:p>
            <a:r>
              <a:rPr lang="zh-CN" altLang="en-US" sz="1600" b="0" i="0" dirty="0">
                <a:solidFill>
                  <a:srgbClr val="191B1F"/>
                </a:solidFill>
                <a:effectLst/>
                <a:highlight>
                  <a:srgbClr val="FFFFFF"/>
                </a:highlight>
                <a:latin typeface="-apple-system"/>
              </a:rPr>
              <a:t> </a:t>
            </a:r>
            <a:r>
              <a:rPr lang="en-US" altLang="zh-CN" sz="1600" b="0" i="0" dirty="0">
                <a:solidFill>
                  <a:srgbClr val="191B1F"/>
                </a:solidFill>
                <a:effectLst/>
                <a:highlight>
                  <a:srgbClr val="FFFFFF"/>
                </a:highlight>
                <a:latin typeface="-apple-system"/>
              </a:rPr>
              <a:t>LLM </a:t>
            </a:r>
            <a:r>
              <a:rPr lang="zh-CN" altLang="en-US" sz="1600" b="0" i="0" dirty="0">
                <a:solidFill>
                  <a:srgbClr val="191B1F"/>
                </a:solidFill>
                <a:effectLst/>
                <a:highlight>
                  <a:srgbClr val="FFFFFF"/>
                </a:highlight>
                <a:latin typeface="-apple-system"/>
              </a:rPr>
              <a:t>的权重并非同等重要，与其他权重相比，有</a:t>
            </a:r>
            <a:r>
              <a:rPr lang="zh-CN" altLang="en-US" sz="1600" b="0" i="0" dirty="0">
                <a:solidFill>
                  <a:srgbClr val="6E0F6D"/>
                </a:solidFill>
                <a:effectLst/>
                <a:highlight>
                  <a:srgbClr val="FFFFFF"/>
                </a:highlight>
                <a:latin typeface="-apple-system"/>
              </a:rPr>
              <a:t>一小部分显著权重</a:t>
            </a:r>
            <a:r>
              <a:rPr lang="zh-CN" altLang="en-US" sz="1600" b="0" i="0" dirty="0">
                <a:solidFill>
                  <a:srgbClr val="191B1F"/>
                </a:solidFill>
                <a:effectLst/>
                <a:highlight>
                  <a:srgbClr val="FFFFFF"/>
                </a:highlight>
                <a:latin typeface="-apple-system"/>
              </a:rPr>
              <a:t>对 </a:t>
            </a:r>
            <a:r>
              <a:rPr lang="en-US" altLang="zh-CN" sz="1600" b="0" i="0" dirty="0">
                <a:solidFill>
                  <a:srgbClr val="191B1F"/>
                </a:solidFill>
                <a:effectLst/>
                <a:highlight>
                  <a:srgbClr val="FFFFFF"/>
                </a:highlight>
                <a:latin typeface="-apple-system"/>
              </a:rPr>
              <a:t>LLM </a:t>
            </a:r>
            <a:r>
              <a:rPr lang="zh-CN" altLang="en-US" sz="1600" b="0" i="0" dirty="0">
                <a:solidFill>
                  <a:srgbClr val="191B1F"/>
                </a:solidFill>
                <a:effectLst/>
                <a:highlight>
                  <a:srgbClr val="FFFFFF"/>
                </a:highlight>
                <a:latin typeface="-apple-system"/>
              </a:rPr>
              <a:t>的性能更为重要。</a:t>
            </a:r>
            <a:r>
              <a:rPr lang="zh-CN" altLang="en-US" sz="1600" b="0" i="0" dirty="0">
                <a:solidFill>
                  <a:srgbClr val="6E0F6D"/>
                </a:solidFill>
                <a:effectLst/>
                <a:highlight>
                  <a:srgbClr val="FFFFFF"/>
                </a:highlight>
                <a:latin typeface="-apple-system"/>
              </a:rPr>
              <a:t>跳过这些显著权重不进行量化</a:t>
            </a:r>
            <a:r>
              <a:rPr lang="zh-CN" altLang="en-US" sz="1600" b="0" i="0" dirty="0">
                <a:solidFill>
                  <a:srgbClr val="191B1F"/>
                </a:solidFill>
                <a:effectLst/>
                <a:highlight>
                  <a:srgbClr val="FFFFFF"/>
                </a:highlight>
                <a:latin typeface="-apple-system"/>
              </a:rPr>
              <a:t>，可以在不进行任何训练的情况下，</a:t>
            </a:r>
            <a:r>
              <a:rPr lang="zh-CN" altLang="en-US" sz="1600" b="0" i="0" dirty="0">
                <a:solidFill>
                  <a:srgbClr val="6E0F6D"/>
                </a:solidFill>
                <a:effectLst/>
                <a:highlight>
                  <a:srgbClr val="FFFFFF"/>
                </a:highlight>
                <a:latin typeface="-apple-system"/>
              </a:rPr>
              <a:t>弥补量化损失造成的性能下降</a:t>
            </a:r>
            <a:r>
              <a:rPr lang="zh-CN" altLang="en-US" sz="1600" b="0" i="0" dirty="0">
                <a:solidFill>
                  <a:srgbClr val="191B1F"/>
                </a:solidFill>
                <a:effectLst/>
                <a:highlight>
                  <a:srgbClr val="FFFFFF"/>
                </a:highlight>
                <a:latin typeface="-apple-system"/>
              </a:rPr>
              <a:t>。</a:t>
            </a:r>
            <a:endParaRPr lang="en-US" altLang="zh-CN" sz="1600" b="0" i="0" dirty="0">
              <a:solidFill>
                <a:srgbClr val="191B1F"/>
              </a:solidFill>
              <a:effectLst/>
              <a:highlight>
                <a:srgbClr val="FFFFFF"/>
              </a:highlight>
              <a:latin typeface="-apple-system"/>
            </a:endParaRPr>
          </a:p>
          <a:p>
            <a:endParaRPr lang="en-US" altLang="zh-CN" sz="1600" dirty="0">
              <a:solidFill>
                <a:srgbClr val="191B1F"/>
              </a:solidFill>
              <a:highlight>
                <a:srgbClr val="FFFFFF"/>
              </a:highlight>
              <a:latin typeface="-apple-system"/>
            </a:endParaRPr>
          </a:p>
          <a:p>
            <a:r>
              <a:rPr lang="zh-CN" altLang="en-US" sz="1600" b="0" i="0" dirty="0">
                <a:solidFill>
                  <a:srgbClr val="191B1F"/>
                </a:solidFill>
                <a:effectLst/>
                <a:highlight>
                  <a:srgbClr val="FFFFFF"/>
                </a:highlight>
                <a:latin typeface="-apple-system"/>
              </a:rPr>
              <a:t>跳过具有较大值的权重通道</a:t>
            </a:r>
            <a:r>
              <a:rPr lang="zh-CN" altLang="en-US" sz="1600" b="0" i="0" dirty="0">
                <a:solidFill>
                  <a:srgbClr val="6E0F6D"/>
                </a:solidFill>
                <a:effectLst/>
                <a:highlight>
                  <a:srgbClr val="FFFFFF"/>
                </a:highlight>
                <a:latin typeface="-apple-system"/>
              </a:rPr>
              <a:t>并不能显著提高量化性能</a:t>
            </a:r>
            <a:r>
              <a:rPr lang="zh-CN" altLang="en-US" sz="1600" b="0" i="0" dirty="0">
                <a:solidFill>
                  <a:srgbClr val="191B1F"/>
                </a:solidFill>
                <a:effectLst/>
                <a:highlight>
                  <a:srgbClr val="FFFFFF"/>
                </a:highlight>
                <a:latin typeface="-apple-system"/>
              </a:rPr>
              <a:t>，与随机选择效果类似仅少量改进。而</a:t>
            </a:r>
            <a:r>
              <a:rPr lang="zh-CN" altLang="en-US" sz="1600" b="0" i="0" dirty="0">
                <a:solidFill>
                  <a:srgbClr val="6E0F6D"/>
                </a:solidFill>
                <a:effectLst/>
                <a:highlight>
                  <a:srgbClr val="FFFFFF"/>
                </a:highlight>
                <a:latin typeface="-apple-system"/>
              </a:rPr>
              <a:t>根据激活幅度选择权重</a:t>
            </a:r>
            <a:r>
              <a:rPr lang="zh-CN" altLang="en-US" sz="1600" b="0" i="0" dirty="0">
                <a:solidFill>
                  <a:srgbClr val="191B1F"/>
                </a:solidFill>
                <a:effectLst/>
                <a:highlight>
                  <a:srgbClr val="FFFFFF"/>
                </a:highlight>
                <a:latin typeface="-apple-system"/>
              </a:rPr>
              <a:t>可以显著提高性能，通过只保留 </a:t>
            </a:r>
            <a:r>
              <a:rPr lang="en-US" altLang="zh-CN" sz="1600" b="0" i="0" dirty="0">
                <a:solidFill>
                  <a:srgbClr val="191B1F"/>
                </a:solidFill>
                <a:effectLst/>
                <a:highlight>
                  <a:srgbClr val="FFFFFF"/>
                </a:highlight>
                <a:latin typeface="-apple-system"/>
              </a:rPr>
              <a:t>0.1%-1% </a:t>
            </a:r>
            <a:r>
              <a:rPr lang="zh-CN" altLang="en-US" sz="1600" b="0" i="0" dirty="0">
                <a:solidFill>
                  <a:srgbClr val="191B1F"/>
                </a:solidFill>
                <a:effectLst/>
                <a:highlight>
                  <a:srgbClr val="FFFFFF"/>
                </a:highlight>
                <a:latin typeface="-apple-system"/>
              </a:rPr>
              <a:t>的较大激活对应权重通道就能显著提高量化性能。</a:t>
            </a:r>
            <a:endParaRPr lang="en-US" altLang="zh-CN" sz="1600" b="0" i="0" dirty="0">
              <a:solidFill>
                <a:srgbClr val="191B1F"/>
              </a:solidFill>
              <a:effectLst/>
              <a:highlight>
                <a:srgbClr val="FFFFFF"/>
              </a:highlight>
              <a:latin typeface="-apple-system"/>
            </a:endParaRPr>
          </a:p>
          <a:p>
            <a:endParaRPr lang="en-US" altLang="zh-CN" sz="1600" dirty="0">
              <a:solidFill>
                <a:srgbClr val="191B1F"/>
              </a:solidFill>
              <a:highlight>
                <a:srgbClr val="FFFFFF"/>
              </a:highlight>
              <a:latin typeface="-apple-system"/>
            </a:endParaRPr>
          </a:p>
          <a:p>
            <a:r>
              <a:rPr lang="zh-CN" altLang="en-US" sz="1600" b="0" i="0" dirty="0">
                <a:solidFill>
                  <a:srgbClr val="191B1F"/>
                </a:solidFill>
                <a:effectLst/>
                <a:highlight>
                  <a:srgbClr val="FFFFFF"/>
                </a:highlight>
                <a:latin typeface="-apple-system"/>
              </a:rPr>
              <a:t>为了同时考虑</a:t>
            </a:r>
            <a:r>
              <a:rPr lang="zh-CN" altLang="en-US" sz="1600" b="0" i="0" dirty="0">
                <a:solidFill>
                  <a:srgbClr val="6E0F6D"/>
                </a:solidFill>
                <a:effectLst/>
                <a:highlight>
                  <a:srgbClr val="FFFFFF"/>
                </a:highlight>
                <a:latin typeface="-apple-system"/>
              </a:rPr>
              <a:t>显著权重</a:t>
            </a:r>
            <a:r>
              <a:rPr lang="zh-CN" altLang="en-US" sz="1600" b="0" i="0" dirty="0">
                <a:solidFill>
                  <a:srgbClr val="191B1F"/>
                </a:solidFill>
                <a:effectLst/>
                <a:highlight>
                  <a:srgbClr val="FFFFFF"/>
                </a:highlight>
                <a:latin typeface="-apple-system"/>
              </a:rPr>
              <a:t>和</a:t>
            </a:r>
            <a:r>
              <a:rPr lang="zh-CN" altLang="en-US" sz="1600" b="0" i="0" dirty="0">
                <a:solidFill>
                  <a:srgbClr val="6E0F6D"/>
                </a:solidFill>
                <a:effectLst/>
                <a:highlight>
                  <a:srgbClr val="FFFFFF"/>
                </a:highlight>
                <a:latin typeface="-apple-system"/>
              </a:rPr>
              <a:t>非显著权重</a:t>
            </a:r>
            <a:r>
              <a:rPr lang="zh-CN" altLang="en-US" sz="1600" b="0" i="0" dirty="0">
                <a:solidFill>
                  <a:srgbClr val="191B1F"/>
                </a:solidFill>
                <a:effectLst/>
                <a:highlight>
                  <a:srgbClr val="FFFFFF"/>
                </a:highlight>
                <a:latin typeface="-apple-system"/>
              </a:rPr>
              <a:t>，采用了</a:t>
            </a:r>
            <a:r>
              <a:rPr lang="zh-CN" altLang="en-US" sz="1600" i="0" dirty="0">
                <a:solidFill>
                  <a:srgbClr val="6E0F6D"/>
                </a:solidFill>
                <a:effectLst/>
                <a:highlight>
                  <a:srgbClr val="FFFFFF"/>
                </a:highlight>
                <a:latin typeface="-apple-system"/>
              </a:rPr>
              <a:t>自动搜索最佳（每个输入通道）缩放因子</a:t>
            </a:r>
            <a:r>
              <a:rPr lang="zh-CN" altLang="en-US" sz="1600" i="0" dirty="0">
                <a:solidFill>
                  <a:srgbClr val="191B1F"/>
                </a:solidFill>
                <a:effectLst/>
                <a:highlight>
                  <a:srgbClr val="FFFFFF"/>
                </a:highlight>
                <a:latin typeface="-apple-system"/>
              </a:rPr>
              <a:t>，使某一层量化后的输出差最小。</a:t>
            </a:r>
            <a:endParaRPr lang="zh-CN" altLang="en-US" sz="1600" dirty="0"/>
          </a:p>
        </p:txBody>
      </p:sp>
      <p:pic>
        <p:nvPicPr>
          <p:cNvPr id="16" name="图片 15">
            <a:extLst>
              <a:ext uri="{FF2B5EF4-FFF2-40B4-BE49-F238E27FC236}">
                <a16:creationId xmlns:a16="http://schemas.microsoft.com/office/drawing/2014/main" id="{42004BBA-84D5-2463-1D16-B0FB8AEF8B51}"/>
              </a:ext>
            </a:extLst>
          </p:cNvPr>
          <p:cNvPicPr>
            <a:picLocks noChangeAspect="1"/>
          </p:cNvPicPr>
          <p:nvPr/>
        </p:nvPicPr>
        <p:blipFill>
          <a:blip r:embed="rId4"/>
          <a:stretch>
            <a:fillRect/>
          </a:stretch>
        </p:blipFill>
        <p:spPr>
          <a:xfrm>
            <a:off x="542648" y="4370659"/>
            <a:ext cx="3273425" cy="676574"/>
          </a:xfrm>
          <a:prstGeom prst="rect">
            <a:avLst/>
          </a:prstGeom>
        </p:spPr>
      </p:pic>
      <p:pic>
        <p:nvPicPr>
          <p:cNvPr id="18" name="图片 17">
            <a:extLst>
              <a:ext uri="{FF2B5EF4-FFF2-40B4-BE49-F238E27FC236}">
                <a16:creationId xmlns:a16="http://schemas.microsoft.com/office/drawing/2014/main" id="{DA313BC2-DB0F-C4AF-1996-E362EF519517}"/>
              </a:ext>
            </a:extLst>
          </p:cNvPr>
          <p:cNvPicPr>
            <a:picLocks noChangeAspect="1"/>
          </p:cNvPicPr>
          <p:nvPr/>
        </p:nvPicPr>
        <p:blipFill>
          <a:blip r:embed="rId5"/>
          <a:stretch>
            <a:fillRect/>
          </a:stretch>
        </p:blipFill>
        <p:spPr>
          <a:xfrm>
            <a:off x="337376" y="5174479"/>
            <a:ext cx="3683970" cy="901671"/>
          </a:xfrm>
          <a:prstGeom prst="rect">
            <a:avLst/>
          </a:prstGeom>
        </p:spPr>
      </p:pic>
    </p:spTree>
    <p:extLst>
      <p:ext uri="{BB962C8B-B14F-4D97-AF65-F5344CB8AC3E}">
        <p14:creationId xmlns:p14="http://schemas.microsoft.com/office/powerpoint/2010/main" val="542852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4568826" cy="523220"/>
          </a:xfrm>
          <a:prstGeom prst="rect">
            <a:avLst/>
          </a:prstGeom>
          <a:noFill/>
        </p:spPr>
        <p:txBody>
          <a:bodyPr wrap="square" rtlCol="0">
            <a:spAutoFit/>
          </a:bodyPr>
          <a:lstStyle/>
          <a:p>
            <a:r>
              <a:rPr lang="zh-CN" altLang="en-US" sz="2800" b="1" dirty="0">
                <a:latin typeface="微软雅黑" panose="020B0503020204020204" pitchFamily="34" charset="-122"/>
              </a:rPr>
              <a:t>大模型量化</a:t>
            </a:r>
            <a:r>
              <a:rPr lang="en-US" altLang="zh-CN" sz="2800" b="1" dirty="0">
                <a:latin typeface="微软雅黑" panose="020B0503020204020204" pitchFamily="34" charset="-122"/>
              </a:rPr>
              <a:t>——</a:t>
            </a:r>
            <a:r>
              <a:rPr lang="zh-CN" altLang="en-US" sz="2800" b="1" dirty="0">
                <a:latin typeface="微软雅黑" panose="020B0503020204020204" pitchFamily="34" charset="-122"/>
              </a:rPr>
              <a:t>训练后量化</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49479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19</a:t>
            </a:fld>
            <a:endParaRPr lang="zh-CN" altLang="en-US" dirty="0">
              <a:solidFill>
                <a:srgbClr val="FFFFFF"/>
              </a:solidFill>
            </a:endParaRPr>
          </a:p>
        </p:txBody>
      </p:sp>
      <p:sp>
        <p:nvSpPr>
          <p:cNvPr id="8" name="文本框 7">
            <a:extLst>
              <a:ext uri="{FF2B5EF4-FFF2-40B4-BE49-F238E27FC236}">
                <a16:creationId xmlns:a16="http://schemas.microsoft.com/office/drawing/2014/main" id="{4A38C953-9048-36F2-05A7-A771C803D48E}"/>
              </a:ext>
            </a:extLst>
          </p:cNvPr>
          <p:cNvSpPr txBox="1"/>
          <p:nvPr/>
        </p:nvSpPr>
        <p:spPr>
          <a:xfrm>
            <a:off x="337376" y="895842"/>
            <a:ext cx="11617557" cy="1015663"/>
          </a:xfrm>
          <a:prstGeom prst="rect">
            <a:avLst/>
          </a:prstGeom>
          <a:noFill/>
        </p:spPr>
        <p:txBody>
          <a:bodyPr wrap="square" rtlCol="0">
            <a:spAutoFit/>
          </a:bodyPr>
          <a:lstStyle/>
          <a:p>
            <a:r>
              <a:rPr lang="en-US" altLang="zh-CN" sz="2000" b="1" dirty="0" err="1">
                <a:latin typeface="微软雅黑" panose="020B0503020204020204" pitchFamily="34" charset="-122"/>
              </a:rPr>
              <a:t>SmoothQuant</a:t>
            </a:r>
            <a:r>
              <a:rPr lang="en-US" altLang="zh-CN" sz="2000" b="1" dirty="0">
                <a:latin typeface="微软雅黑" panose="020B0503020204020204" pitchFamily="34" charset="-122"/>
              </a:rPr>
              <a:t>: Accurate and Efficient Post-Training Quantization for Large Language Models</a:t>
            </a:r>
          </a:p>
          <a:p>
            <a:endParaRPr lang="en-US" altLang="zh-CN" sz="2000" b="1" dirty="0">
              <a:latin typeface="微软雅黑" panose="020B0503020204020204" pitchFamily="34" charset="-122"/>
            </a:endParaRPr>
          </a:p>
        </p:txBody>
      </p:sp>
      <p:sp>
        <p:nvSpPr>
          <p:cNvPr id="9" name="文本框 8">
            <a:extLst>
              <a:ext uri="{FF2B5EF4-FFF2-40B4-BE49-F238E27FC236}">
                <a16:creationId xmlns:a16="http://schemas.microsoft.com/office/drawing/2014/main" id="{52DBEA15-81B6-47D4-DE72-50777CB505FB}"/>
              </a:ext>
            </a:extLst>
          </p:cNvPr>
          <p:cNvSpPr txBox="1"/>
          <p:nvPr/>
        </p:nvSpPr>
        <p:spPr>
          <a:xfrm>
            <a:off x="4760009" y="1358025"/>
            <a:ext cx="7340600" cy="584775"/>
          </a:xfrm>
          <a:prstGeom prst="rect">
            <a:avLst/>
          </a:prstGeom>
          <a:noFill/>
        </p:spPr>
        <p:txBody>
          <a:bodyPr wrap="square">
            <a:spAutoFit/>
          </a:bodyPr>
          <a:lstStyle/>
          <a:p>
            <a:r>
              <a:rPr lang="zh-CN" altLang="en-US" sz="1600" b="0" i="0" dirty="0">
                <a:solidFill>
                  <a:srgbClr val="191B1F"/>
                </a:solidFill>
                <a:effectLst/>
                <a:highlight>
                  <a:srgbClr val="FFFFFF"/>
                </a:highlight>
                <a:latin typeface="-apple-system"/>
              </a:rPr>
              <a:t>提出了一种</a:t>
            </a:r>
            <a:r>
              <a:rPr lang="zh-CN" altLang="en-US" sz="1600" b="0" i="0" dirty="0">
                <a:solidFill>
                  <a:srgbClr val="6E0F6D"/>
                </a:solidFill>
                <a:effectLst/>
                <a:highlight>
                  <a:srgbClr val="FFFFFF"/>
                </a:highlight>
                <a:latin typeface="-apple-system"/>
              </a:rPr>
              <a:t>逐通道缩放变换（</a:t>
            </a:r>
            <a:r>
              <a:rPr lang="en-US" altLang="zh-CN" sz="1600" b="0" i="0" dirty="0">
                <a:solidFill>
                  <a:srgbClr val="6E0F6D"/>
                </a:solidFill>
                <a:effectLst/>
                <a:highlight>
                  <a:srgbClr val="FFFFFF"/>
                </a:highlight>
                <a:latin typeface="-apple-system"/>
              </a:rPr>
              <a:t>per-channel scaling transformation</a:t>
            </a:r>
            <a:r>
              <a:rPr lang="zh-CN" altLang="en-US" sz="1600" b="0" i="0" dirty="0">
                <a:solidFill>
                  <a:srgbClr val="6E0F6D"/>
                </a:solidFill>
                <a:effectLst/>
                <a:highlight>
                  <a:srgbClr val="FFFFFF"/>
                </a:highlight>
                <a:latin typeface="-apple-system"/>
              </a:rPr>
              <a:t>）</a:t>
            </a:r>
            <a:r>
              <a:rPr lang="zh-CN" altLang="en-US" sz="1600" b="0" i="0" dirty="0">
                <a:solidFill>
                  <a:srgbClr val="191B1F"/>
                </a:solidFill>
                <a:effectLst/>
                <a:highlight>
                  <a:srgbClr val="FFFFFF"/>
                </a:highlight>
                <a:latin typeface="-apple-system"/>
              </a:rPr>
              <a:t>方法，可显著平滑通道间的幅度，从而使模型易于量化，保持精度的同时，还能保证推理速度。</a:t>
            </a:r>
            <a:endParaRPr lang="en-US" altLang="zh-CN" sz="1600" b="0" i="0" dirty="0">
              <a:solidFill>
                <a:srgbClr val="191B1F"/>
              </a:solidFill>
              <a:effectLst/>
              <a:highlight>
                <a:srgbClr val="FFFFFF"/>
              </a:highlight>
              <a:latin typeface="-apple-system"/>
            </a:endParaRPr>
          </a:p>
        </p:txBody>
      </p:sp>
      <p:pic>
        <p:nvPicPr>
          <p:cNvPr id="24" name="图片 23">
            <a:extLst>
              <a:ext uri="{FF2B5EF4-FFF2-40B4-BE49-F238E27FC236}">
                <a16:creationId xmlns:a16="http://schemas.microsoft.com/office/drawing/2014/main" id="{2FB6D23A-F78A-3B4D-CE34-DB4C8791F765}"/>
              </a:ext>
            </a:extLst>
          </p:cNvPr>
          <p:cNvPicPr>
            <a:picLocks noChangeAspect="1"/>
          </p:cNvPicPr>
          <p:nvPr/>
        </p:nvPicPr>
        <p:blipFill>
          <a:blip r:embed="rId3"/>
          <a:stretch>
            <a:fillRect/>
          </a:stretch>
        </p:blipFill>
        <p:spPr>
          <a:xfrm>
            <a:off x="7207410" y="1986518"/>
            <a:ext cx="4539113" cy="534513"/>
          </a:xfrm>
          <a:prstGeom prst="rect">
            <a:avLst/>
          </a:prstGeom>
        </p:spPr>
      </p:pic>
      <p:pic>
        <p:nvPicPr>
          <p:cNvPr id="26" name="图片 25">
            <a:extLst>
              <a:ext uri="{FF2B5EF4-FFF2-40B4-BE49-F238E27FC236}">
                <a16:creationId xmlns:a16="http://schemas.microsoft.com/office/drawing/2014/main" id="{D98653B1-E3EB-4958-05C4-D80A9ECE6944}"/>
              </a:ext>
            </a:extLst>
          </p:cNvPr>
          <p:cNvPicPr>
            <a:picLocks noChangeAspect="1"/>
          </p:cNvPicPr>
          <p:nvPr/>
        </p:nvPicPr>
        <p:blipFill>
          <a:blip r:embed="rId4"/>
          <a:stretch>
            <a:fillRect/>
          </a:stretch>
        </p:blipFill>
        <p:spPr>
          <a:xfrm>
            <a:off x="661377" y="1740726"/>
            <a:ext cx="3774631" cy="3205770"/>
          </a:xfrm>
          <a:prstGeom prst="rect">
            <a:avLst/>
          </a:prstGeom>
        </p:spPr>
      </p:pic>
      <p:sp>
        <p:nvSpPr>
          <p:cNvPr id="29" name="文本框 28">
            <a:extLst>
              <a:ext uri="{FF2B5EF4-FFF2-40B4-BE49-F238E27FC236}">
                <a16:creationId xmlns:a16="http://schemas.microsoft.com/office/drawing/2014/main" id="{51DDD6A8-9C71-8CE6-DD1D-3472DEF15B94}"/>
              </a:ext>
            </a:extLst>
          </p:cNvPr>
          <p:cNvSpPr txBox="1"/>
          <p:nvPr/>
        </p:nvSpPr>
        <p:spPr>
          <a:xfrm>
            <a:off x="1282092" y="5180685"/>
            <a:ext cx="3395290" cy="1077218"/>
          </a:xfrm>
          <a:prstGeom prst="rect">
            <a:avLst/>
          </a:prstGeom>
          <a:noFill/>
        </p:spPr>
        <p:txBody>
          <a:bodyPr wrap="square">
            <a:spAutoFit/>
          </a:bodyPr>
          <a:lstStyle/>
          <a:p>
            <a:r>
              <a:rPr lang="zh-CN" altLang="en-US" sz="1600" b="1" i="0" dirty="0">
                <a:solidFill>
                  <a:srgbClr val="191B1F"/>
                </a:solidFill>
                <a:effectLst/>
                <a:highlight>
                  <a:srgbClr val="FFFFFF"/>
                </a:highlight>
                <a:latin typeface="-apple-system"/>
              </a:rPr>
              <a:t>大模型量化困难的原因</a:t>
            </a:r>
            <a:r>
              <a:rPr lang="zh-CN" altLang="en-US" sz="1600" b="0" i="0" dirty="0">
                <a:solidFill>
                  <a:srgbClr val="191B1F"/>
                </a:solidFill>
                <a:effectLst/>
                <a:highlight>
                  <a:srgbClr val="FFFFFF"/>
                </a:highlight>
                <a:latin typeface="-apple-system"/>
              </a:rPr>
              <a:t>：</a:t>
            </a:r>
            <a:endParaRPr lang="en-US" altLang="zh-CN" sz="1600" b="0" i="0" dirty="0">
              <a:solidFill>
                <a:srgbClr val="191B1F"/>
              </a:solidFill>
              <a:effectLst/>
              <a:highlight>
                <a:srgbClr val="FFFFFF"/>
              </a:highlight>
              <a:latin typeface="-apple-system"/>
            </a:endParaRPr>
          </a:p>
          <a:p>
            <a:pPr marL="285750" indent="-285750">
              <a:buFont typeface="Arial" panose="020B0604020202020204" pitchFamily="34" charset="0"/>
              <a:buChar char="•"/>
            </a:pPr>
            <a:r>
              <a:rPr lang="zh-CN" altLang="en-US" sz="1600" b="0" i="0" dirty="0">
                <a:solidFill>
                  <a:srgbClr val="6E0F6D"/>
                </a:solidFill>
                <a:effectLst/>
                <a:highlight>
                  <a:srgbClr val="FFFFFF"/>
                </a:highlight>
                <a:latin typeface="-apple-system"/>
              </a:rPr>
              <a:t>激活比权重更难量化</a:t>
            </a:r>
            <a:endParaRPr lang="en-US" altLang="zh-CN" sz="1600" dirty="0">
              <a:solidFill>
                <a:srgbClr val="6E0F6D"/>
              </a:solidFill>
              <a:highlight>
                <a:srgbClr val="FFFFFF"/>
              </a:highlight>
              <a:latin typeface="-apple-system"/>
            </a:endParaRPr>
          </a:p>
          <a:p>
            <a:pPr marL="285750" indent="-285750">
              <a:buFont typeface="Arial" panose="020B0604020202020204" pitchFamily="34" charset="0"/>
              <a:buChar char="•"/>
            </a:pPr>
            <a:r>
              <a:rPr lang="zh-CN" altLang="en-US" sz="1600" b="0" i="0" dirty="0">
                <a:solidFill>
                  <a:srgbClr val="6E0F6D"/>
                </a:solidFill>
                <a:effectLst/>
                <a:highlight>
                  <a:srgbClr val="FFFFFF"/>
                </a:highlight>
                <a:latin typeface="-apple-system"/>
              </a:rPr>
              <a:t>异常值让激活量化更困难</a:t>
            </a:r>
            <a:endParaRPr lang="en-US" altLang="zh-CN" sz="1600" b="0" i="0" dirty="0">
              <a:solidFill>
                <a:srgbClr val="6E0F6D"/>
              </a:solidFill>
              <a:effectLst/>
              <a:highlight>
                <a:srgbClr val="FFFFFF"/>
              </a:highlight>
              <a:latin typeface="-apple-system"/>
            </a:endParaRPr>
          </a:p>
          <a:p>
            <a:pPr marL="285750" indent="-285750">
              <a:buFont typeface="Arial" panose="020B0604020202020204" pitchFamily="34" charset="0"/>
              <a:buChar char="•"/>
            </a:pPr>
            <a:r>
              <a:rPr lang="zh-CN" altLang="en-US" sz="1600" b="0" i="0" dirty="0">
                <a:solidFill>
                  <a:srgbClr val="6E0F6D"/>
                </a:solidFill>
                <a:effectLst/>
                <a:highlight>
                  <a:srgbClr val="FFFFFF"/>
                </a:highlight>
                <a:latin typeface="-apple-system"/>
              </a:rPr>
              <a:t>异常值持续存在于固定的通道中</a:t>
            </a:r>
            <a:endParaRPr lang="en-US" altLang="zh-CN" sz="1600" b="0" i="0" dirty="0">
              <a:solidFill>
                <a:srgbClr val="191B1F"/>
              </a:solidFill>
              <a:effectLst/>
              <a:highlight>
                <a:srgbClr val="FFFFFF"/>
              </a:highlight>
              <a:latin typeface="-apple-system"/>
            </a:endParaRPr>
          </a:p>
        </p:txBody>
      </p:sp>
      <p:pic>
        <p:nvPicPr>
          <p:cNvPr id="31" name="图片 30">
            <a:extLst>
              <a:ext uri="{FF2B5EF4-FFF2-40B4-BE49-F238E27FC236}">
                <a16:creationId xmlns:a16="http://schemas.microsoft.com/office/drawing/2014/main" id="{1D0D6D26-D2F8-CF72-BEF8-40E8837D83DC}"/>
              </a:ext>
            </a:extLst>
          </p:cNvPr>
          <p:cNvPicPr>
            <a:picLocks noChangeAspect="1"/>
          </p:cNvPicPr>
          <p:nvPr/>
        </p:nvPicPr>
        <p:blipFill>
          <a:blip r:embed="rId5"/>
          <a:stretch>
            <a:fillRect/>
          </a:stretch>
        </p:blipFill>
        <p:spPr>
          <a:xfrm>
            <a:off x="5177334" y="1925561"/>
            <a:ext cx="1381125" cy="723900"/>
          </a:xfrm>
          <a:prstGeom prst="rect">
            <a:avLst/>
          </a:prstGeom>
        </p:spPr>
      </p:pic>
      <p:sp>
        <p:nvSpPr>
          <p:cNvPr id="32" name="箭头: 右 31">
            <a:extLst>
              <a:ext uri="{FF2B5EF4-FFF2-40B4-BE49-F238E27FC236}">
                <a16:creationId xmlns:a16="http://schemas.microsoft.com/office/drawing/2014/main" id="{0806804C-3F95-AEF9-3EA7-999E77A91CB2}"/>
              </a:ext>
            </a:extLst>
          </p:cNvPr>
          <p:cNvSpPr/>
          <p:nvPr/>
        </p:nvSpPr>
        <p:spPr>
          <a:xfrm>
            <a:off x="6558459" y="2101374"/>
            <a:ext cx="602720" cy="304800"/>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3F6CE8A4-5603-D0F7-4A08-9AE08DC90BF0}"/>
              </a:ext>
            </a:extLst>
          </p:cNvPr>
          <p:cNvPicPr>
            <a:picLocks noChangeAspect="1"/>
          </p:cNvPicPr>
          <p:nvPr/>
        </p:nvPicPr>
        <p:blipFill>
          <a:blip r:embed="rId6"/>
          <a:stretch>
            <a:fillRect/>
          </a:stretch>
        </p:blipFill>
        <p:spPr>
          <a:xfrm>
            <a:off x="4760009" y="2564748"/>
            <a:ext cx="6910619" cy="2142661"/>
          </a:xfrm>
          <a:prstGeom prst="rect">
            <a:avLst/>
          </a:prstGeom>
        </p:spPr>
      </p:pic>
      <p:pic>
        <p:nvPicPr>
          <p:cNvPr id="36" name="图片 35">
            <a:extLst>
              <a:ext uri="{FF2B5EF4-FFF2-40B4-BE49-F238E27FC236}">
                <a16:creationId xmlns:a16="http://schemas.microsoft.com/office/drawing/2014/main" id="{5116B59A-2918-B232-9EE1-EF8FDBEBBAB2}"/>
              </a:ext>
            </a:extLst>
          </p:cNvPr>
          <p:cNvPicPr>
            <a:picLocks noChangeAspect="1"/>
          </p:cNvPicPr>
          <p:nvPr/>
        </p:nvPicPr>
        <p:blipFill>
          <a:blip r:embed="rId7"/>
          <a:stretch>
            <a:fillRect/>
          </a:stretch>
        </p:blipFill>
        <p:spPr>
          <a:xfrm>
            <a:off x="5498762" y="4674465"/>
            <a:ext cx="5433111" cy="2089659"/>
          </a:xfrm>
          <a:prstGeom prst="rect">
            <a:avLst/>
          </a:prstGeom>
        </p:spPr>
      </p:pic>
    </p:spTree>
    <p:extLst>
      <p:ext uri="{BB962C8B-B14F-4D97-AF65-F5344CB8AC3E}">
        <p14:creationId xmlns:p14="http://schemas.microsoft.com/office/powerpoint/2010/main" val="1397568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8975725" y="0"/>
            <a:ext cx="3216275"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 y="0"/>
            <a:ext cx="3216275"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741107" y="2824774"/>
            <a:ext cx="4709786" cy="1208451"/>
            <a:chOff x="4887549" y="1124584"/>
            <a:chExt cx="2416902" cy="2416902"/>
          </a:xfrm>
        </p:grpSpPr>
        <p:sp>
          <p:nvSpPr>
            <p:cNvPr id="47" name="文本框 46"/>
            <p:cNvSpPr txBox="1"/>
            <p:nvPr/>
          </p:nvSpPr>
          <p:spPr>
            <a:xfrm>
              <a:off x="4887549" y="1178873"/>
              <a:ext cx="2416902" cy="1200329"/>
            </a:xfrm>
            <a:prstGeom prst="rect">
              <a:avLst/>
            </a:prstGeom>
            <a:noFill/>
            <a:ln>
              <a:noFill/>
            </a:ln>
          </p:spPr>
          <p:txBody>
            <a:bodyPr wrap="square" rtlCol="0">
              <a:spAutoFit/>
            </a:bodyPr>
            <a:lstStyle/>
            <a:p>
              <a:pPr algn="ctr"/>
              <a:r>
                <a:rPr lang="zh-CN" altLang="en-US" sz="7200" b="1" dirty="0">
                  <a:solidFill>
                    <a:srgbClr val="6E0F6D"/>
                  </a:solidFill>
                  <a:latin typeface="微软雅黑" panose="020B0503020204020204" pitchFamily="34" charset="-122"/>
                  <a:ea typeface="微软雅黑" panose="020B0503020204020204" pitchFamily="34" charset="-122"/>
                </a:rPr>
                <a:t>多模态</a:t>
              </a:r>
            </a:p>
          </p:txBody>
        </p:sp>
        <p:sp>
          <p:nvSpPr>
            <p:cNvPr id="2" name="矩形 1"/>
            <p:cNvSpPr/>
            <p:nvPr/>
          </p:nvSpPr>
          <p:spPr>
            <a:xfrm>
              <a:off x="4887549" y="1124584"/>
              <a:ext cx="2416902" cy="2416902"/>
            </a:xfrm>
            <a:prstGeom prst="rect">
              <a:avLst/>
            </a:prstGeom>
            <a:noFill/>
            <a:ln>
              <a:solidFill>
                <a:srgbClr val="6E0F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5179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8975725" y="0"/>
            <a:ext cx="3216275"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 y="0"/>
            <a:ext cx="3216275"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741107" y="2824774"/>
            <a:ext cx="4709786" cy="1227474"/>
            <a:chOff x="4887549" y="1124584"/>
            <a:chExt cx="2416902" cy="2454948"/>
          </a:xfrm>
        </p:grpSpPr>
        <p:sp>
          <p:nvSpPr>
            <p:cNvPr id="47" name="文本框 46"/>
            <p:cNvSpPr txBox="1"/>
            <p:nvPr/>
          </p:nvSpPr>
          <p:spPr>
            <a:xfrm>
              <a:off x="4887549" y="1178874"/>
              <a:ext cx="2416902" cy="2400658"/>
            </a:xfrm>
            <a:prstGeom prst="rect">
              <a:avLst/>
            </a:prstGeom>
            <a:noFill/>
            <a:ln>
              <a:noFill/>
            </a:ln>
          </p:spPr>
          <p:txBody>
            <a:bodyPr wrap="square" rtlCol="0">
              <a:spAutoFit/>
            </a:bodyPr>
            <a:lstStyle/>
            <a:p>
              <a:pPr algn="ctr"/>
              <a:r>
                <a:rPr lang="zh-CN" altLang="en-US" sz="7200" b="1" dirty="0">
                  <a:solidFill>
                    <a:srgbClr val="6E0F6D"/>
                  </a:solidFill>
                  <a:latin typeface="微软雅黑" panose="020B0503020204020204" pitchFamily="34" charset="-122"/>
                  <a:ea typeface="微软雅黑" panose="020B0503020204020204" pitchFamily="34" charset="-122"/>
                </a:rPr>
                <a:t>负载均衡</a:t>
              </a:r>
            </a:p>
          </p:txBody>
        </p:sp>
        <p:sp>
          <p:nvSpPr>
            <p:cNvPr id="2" name="矩形 1"/>
            <p:cNvSpPr/>
            <p:nvPr/>
          </p:nvSpPr>
          <p:spPr>
            <a:xfrm>
              <a:off x="4887549" y="1124584"/>
              <a:ext cx="2416902" cy="2416902"/>
            </a:xfrm>
            <a:prstGeom prst="rect">
              <a:avLst/>
            </a:prstGeom>
            <a:noFill/>
            <a:ln>
              <a:solidFill>
                <a:srgbClr val="6E0F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0558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5" y="287665"/>
            <a:ext cx="4801708"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专家负载均衡</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59317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21</a:t>
            </a:fld>
            <a:endParaRPr lang="zh-CN" altLang="en-US" dirty="0">
              <a:solidFill>
                <a:srgbClr val="FFFFFF"/>
              </a:solidFill>
            </a:endParaRPr>
          </a:p>
        </p:txBody>
      </p:sp>
      <p:sp>
        <p:nvSpPr>
          <p:cNvPr id="22" name="文本框 21">
            <a:extLst>
              <a:ext uri="{FF2B5EF4-FFF2-40B4-BE49-F238E27FC236}">
                <a16:creationId xmlns:a16="http://schemas.microsoft.com/office/drawing/2014/main" id="{981A24F4-98C1-C30C-5F91-D402FA380152}"/>
              </a:ext>
            </a:extLst>
          </p:cNvPr>
          <p:cNvSpPr txBox="1"/>
          <p:nvPr/>
        </p:nvSpPr>
        <p:spPr>
          <a:xfrm>
            <a:off x="6563484" y="3064658"/>
            <a:ext cx="5368227" cy="1200329"/>
          </a:xfrm>
          <a:prstGeom prst="rect">
            <a:avLst/>
          </a:prstGeom>
          <a:noFill/>
        </p:spPr>
        <p:txBody>
          <a:bodyPr wrap="square">
            <a:spAutoFit/>
          </a:bodyPr>
          <a:lstStyle/>
          <a:p>
            <a:r>
              <a:rPr lang="zh-CN" altLang="en-US" sz="2400" dirty="0"/>
              <a:t>在</a:t>
            </a:r>
            <a:r>
              <a:rPr lang="en-US" altLang="zh-CN" sz="2400" dirty="0"/>
              <a:t>top-k</a:t>
            </a:r>
            <a:r>
              <a:rPr lang="zh-CN" altLang="en-US" sz="2400" dirty="0"/>
              <a:t>路由决策之前，为每个专家的路由分数应用专家偏见，通过根据每个专家最近的负载动态更新器偏差</a:t>
            </a:r>
          </a:p>
        </p:txBody>
      </p:sp>
      <p:pic>
        <p:nvPicPr>
          <p:cNvPr id="10" name="图片 9">
            <a:extLst>
              <a:ext uri="{FF2B5EF4-FFF2-40B4-BE49-F238E27FC236}">
                <a16:creationId xmlns:a16="http://schemas.microsoft.com/office/drawing/2014/main" id="{977393E3-656E-6BA8-2A34-13867F71D082}"/>
              </a:ext>
            </a:extLst>
          </p:cNvPr>
          <p:cNvPicPr>
            <a:picLocks noChangeAspect="1"/>
          </p:cNvPicPr>
          <p:nvPr/>
        </p:nvPicPr>
        <p:blipFill>
          <a:blip r:embed="rId3"/>
          <a:stretch>
            <a:fillRect/>
          </a:stretch>
        </p:blipFill>
        <p:spPr>
          <a:xfrm>
            <a:off x="740705" y="1751308"/>
            <a:ext cx="5355295" cy="3827030"/>
          </a:xfrm>
          <a:prstGeom prst="rect">
            <a:avLst/>
          </a:prstGeom>
        </p:spPr>
      </p:pic>
      <p:sp>
        <p:nvSpPr>
          <p:cNvPr id="12" name="文本框 11">
            <a:extLst>
              <a:ext uri="{FF2B5EF4-FFF2-40B4-BE49-F238E27FC236}">
                <a16:creationId xmlns:a16="http://schemas.microsoft.com/office/drawing/2014/main" id="{F428DBBA-555B-ACEA-140C-CCD9A648EA0C}"/>
              </a:ext>
            </a:extLst>
          </p:cNvPr>
          <p:cNvSpPr txBox="1"/>
          <p:nvPr/>
        </p:nvSpPr>
        <p:spPr>
          <a:xfrm>
            <a:off x="255722" y="957931"/>
            <a:ext cx="11675989" cy="646331"/>
          </a:xfrm>
          <a:prstGeom prst="rect">
            <a:avLst/>
          </a:prstGeom>
          <a:noFill/>
        </p:spPr>
        <p:txBody>
          <a:bodyPr wrap="square">
            <a:spAutoFit/>
          </a:bodyPr>
          <a:lstStyle/>
          <a:p>
            <a:pPr algn="ctr"/>
            <a:r>
              <a:rPr lang="zh-CN" altLang="en-US" dirty="0"/>
              <a:t>AUXILIARY-LOSS-FREE LOAD BALANCING STRAT- EGY FOR MIXTURE-OF-EXPERTS</a:t>
            </a:r>
            <a:endParaRPr lang="en-US" altLang="zh-CN" dirty="0"/>
          </a:p>
          <a:p>
            <a:pPr algn="ctr"/>
            <a:r>
              <a:rPr lang="zh-CN" altLang="en-US" b="1" dirty="0">
                <a:effectLst/>
              </a:rPr>
              <a:t>混合专家的辅助无丢失负载均衡策略</a:t>
            </a:r>
            <a:endParaRPr lang="zh-CN" altLang="en-US" dirty="0"/>
          </a:p>
        </p:txBody>
      </p:sp>
    </p:spTree>
    <p:extLst>
      <p:ext uri="{BB962C8B-B14F-4D97-AF65-F5344CB8AC3E}">
        <p14:creationId xmlns:p14="http://schemas.microsoft.com/office/powerpoint/2010/main" val="17002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5" y="287665"/>
            <a:ext cx="4801708"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专家负载均衡</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59317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22</a:t>
            </a:fld>
            <a:endParaRPr lang="zh-CN" altLang="en-US" dirty="0">
              <a:solidFill>
                <a:srgbClr val="FFFFFF"/>
              </a:solidFill>
            </a:endParaRPr>
          </a:p>
        </p:txBody>
      </p:sp>
      <p:pic>
        <p:nvPicPr>
          <p:cNvPr id="8" name="图片 7">
            <a:extLst>
              <a:ext uri="{FF2B5EF4-FFF2-40B4-BE49-F238E27FC236}">
                <a16:creationId xmlns:a16="http://schemas.microsoft.com/office/drawing/2014/main" id="{2FA2C7D7-A232-EC1E-1065-DB8E6F3411B4}"/>
              </a:ext>
            </a:extLst>
          </p:cNvPr>
          <p:cNvPicPr>
            <a:picLocks noChangeAspect="1"/>
          </p:cNvPicPr>
          <p:nvPr/>
        </p:nvPicPr>
        <p:blipFill>
          <a:blip r:embed="rId3"/>
          <a:stretch>
            <a:fillRect/>
          </a:stretch>
        </p:blipFill>
        <p:spPr>
          <a:xfrm>
            <a:off x="1083670" y="1302817"/>
            <a:ext cx="10024660" cy="4728804"/>
          </a:xfrm>
          <a:prstGeom prst="rect">
            <a:avLst/>
          </a:prstGeom>
        </p:spPr>
      </p:pic>
    </p:spTree>
    <p:extLst>
      <p:ext uri="{BB962C8B-B14F-4D97-AF65-F5344CB8AC3E}">
        <p14:creationId xmlns:p14="http://schemas.microsoft.com/office/powerpoint/2010/main" val="237278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专家负载均衡</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26887" y="6449156"/>
            <a:ext cx="57767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23</a:t>
            </a:fld>
            <a:endParaRPr lang="zh-CN" altLang="en-US" dirty="0">
              <a:solidFill>
                <a:srgbClr val="FFFFFF"/>
              </a:solidFill>
            </a:endParaRPr>
          </a:p>
        </p:txBody>
      </p:sp>
      <p:pic>
        <p:nvPicPr>
          <p:cNvPr id="11" name="图片 10">
            <a:extLst>
              <a:ext uri="{FF2B5EF4-FFF2-40B4-BE49-F238E27FC236}">
                <a16:creationId xmlns:a16="http://schemas.microsoft.com/office/drawing/2014/main" id="{2CFDD166-5C25-0052-FED1-F8DA5DA835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2368" y="1386556"/>
            <a:ext cx="7601919" cy="4084887"/>
          </a:xfrm>
          <a:prstGeom prst="rect">
            <a:avLst/>
          </a:prstGeom>
        </p:spPr>
      </p:pic>
    </p:spTree>
    <p:extLst>
      <p:ext uri="{BB962C8B-B14F-4D97-AF65-F5344CB8AC3E}">
        <p14:creationId xmlns:p14="http://schemas.microsoft.com/office/powerpoint/2010/main" val="2066913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专家负载均衡</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26887" y="6449156"/>
            <a:ext cx="57767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24</a:t>
            </a:fld>
            <a:endParaRPr lang="zh-CN" altLang="en-US" dirty="0">
              <a:solidFill>
                <a:srgbClr val="FFFFFF"/>
              </a:solidFill>
            </a:endParaRPr>
          </a:p>
        </p:txBody>
      </p:sp>
      <p:pic>
        <p:nvPicPr>
          <p:cNvPr id="8" name="图片 7">
            <a:extLst>
              <a:ext uri="{FF2B5EF4-FFF2-40B4-BE49-F238E27FC236}">
                <a16:creationId xmlns:a16="http://schemas.microsoft.com/office/drawing/2014/main" id="{75757D96-A1AE-922A-92B4-84025A65D1C0}"/>
              </a:ext>
            </a:extLst>
          </p:cNvPr>
          <p:cNvPicPr>
            <a:picLocks noChangeAspect="1"/>
          </p:cNvPicPr>
          <p:nvPr/>
        </p:nvPicPr>
        <p:blipFill>
          <a:blip r:embed="rId3"/>
          <a:stretch>
            <a:fillRect/>
          </a:stretch>
        </p:blipFill>
        <p:spPr>
          <a:xfrm>
            <a:off x="337377" y="1033919"/>
            <a:ext cx="10419907" cy="5415237"/>
          </a:xfrm>
          <a:prstGeom prst="rect">
            <a:avLst/>
          </a:prstGeom>
        </p:spPr>
      </p:pic>
      <p:sp>
        <p:nvSpPr>
          <p:cNvPr id="7" name="矩形 6">
            <a:extLst>
              <a:ext uri="{FF2B5EF4-FFF2-40B4-BE49-F238E27FC236}">
                <a16:creationId xmlns:a16="http://schemas.microsoft.com/office/drawing/2014/main" id="{D0833DEE-41C9-852D-C9B9-36A445ADA9DF}"/>
              </a:ext>
            </a:extLst>
          </p:cNvPr>
          <p:cNvSpPr/>
          <p:nvPr/>
        </p:nvSpPr>
        <p:spPr>
          <a:xfrm>
            <a:off x="781493" y="1345019"/>
            <a:ext cx="1919177" cy="6220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BA24220-E66D-CAF6-AD00-3F3A31D4AE67}"/>
              </a:ext>
            </a:extLst>
          </p:cNvPr>
          <p:cNvSpPr/>
          <p:nvPr/>
        </p:nvSpPr>
        <p:spPr>
          <a:xfrm>
            <a:off x="9030586" y="944526"/>
            <a:ext cx="1919177" cy="6220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1946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5" y="287665"/>
            <a:ext cx="4801708"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专家负载均衡</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59317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25</a:t>
            </a:fld>
            <a:endParaRPr lang="zh-CN" altLang="en-US" dirty="0">
              <a:solidFill>
                <a:srgbClr val="FFFFFF"/>
              </a:solidFill>
            </a:endParaRPr>
          </a:p>
        </p:txBody>
      </p:sp>
      <p:sp>
        <p:nvSpPr>
          <p:cNvPr id="22" name="文本框 21">
            <a:extLst>
              <a:ext uri="{FF2B5EF4-FFF2-40B4-BE49-F238E27FC236}">
                <a16:creationId xmlns:a16="http://schemas.microsoft.com/office/drawing/2014/main" id="{981A24F4-98C1-C30C-5F91-D402FA380152}"/>
              </a:ext>
            </a:extLst>
          </p:cNvPr>
          <p:cNvSpPr txBox="1"/>
          <p:nvPr/>
        </p:nvSpPr>
        <p:spPr>
          <a:xfrm>
            <a:off x="6741715" y="2049519"/>
            <a:ext cx="5368227" cy="3416320"/>
          </a:xfrm>
          <a:prstGeom prst="rect">
            <a:avLst/>
          </a:prstGeom>
          <a:noFill/>
        </p:spPr>
        <p:txBody>
          <a:bodyPr wrap="square">
            <a:spAutoFit/>
          </a:bodyPr>
          <a:lstStyle/>
          <a:p>
            <a:r>
              <a:rPr lang="zh-CN" altLang="en-US" sz="2400" b="1" dirty="0"/>
              <a:t>将训练良好的密集</a:t>
            </a:r>
            <a:r>
              <a:rPr lang="en-US" altLang="zh-CN" sz="2400" b="1" dirty="0"/>
              <a:t>FFN</a:t>
            </a:r>
            <a:r>
              <a:rPr lang="zh-CN" altLang="en-US" sz="2400" b="1" dirty="0"/>
              <a:t>分解为稀疏子网络而不需要任何进一步修改</a:t>
            </a:r>
            <a:endParaRPr lang="zh-CN" altLang="en-US" sz="2400" dirty="0"/>
          </a:p>
          <a:p>
            <a:r>
              <a:rPr lang="zh-CN" altLang="en-US" sz="2400" b="1" dirty="0"/>
              <a:t>嵌入了一个来自混合专家</a:t>
            </a:r>
            <a:r>
              <a:rPr lang="en-US" altLang="zh-CN" sz="2400" b="1" dirty="0"/>
              <a:t>(</a:t>
            </a:r>
            <a:r>
              <a:rPr lang="en-US" altLang="zh-CN" sz="2400" b="1" dirty="0" err="1"/>
              <a:t>MoE</a:t>
            </a:r>
            <a:r>
              <a:rPr lang="en-US" altLang="zh-CN" sz="2400" b="1" dirty="0"/>
              <a:t>)</a:t>
            </a:r>
            <a:r>
              <a:rPr lang="zh-CN" altLang="en-US" sz="2400" b="1" dirty="0"/>
              <a:t>的路由器，结合设计的先验近似</a:t>
            </a:r>
            <a:r>
              <a:rPr lang="en-US" altLang="zh-CN" sz="2400" b="1" dirty="0"/>
              <a:t>(PA)</a:t>
            </a:r>
            <a:r>
              <a:rPr lang="zh-CN" altLang="en-US" sz="2400" b="1" dirty="0"/>
              <a:t>损失项，促进了专家的动态激活和知识适应，从而加速了计算过程</a:t>
            </a:r>
            <a:endParaRPr lang="zh-CN" altLang="en-US" sz="2400" dirty="0"/>
          </a:p>
          <a:p>
            <a:r>
              <a:rPr lang="zh-CN" altLang="en-US" sz="2400" dirty="0"/>
              <a:t>将训练完成的</a:t>
            </a:r>
            <a:r>
              <a:rPr lang="en-US" altLang="zh-CN" sz="2400" dirty="0"/>
              <a:t>FFN</a:t>
            </a:r>
            <a:r>
              <a:rPr lang="zh-CN" altLang="en-US" sz="2400" dirty="0"/>
              <a:t>分割成多个子网络，每个子网都设计用于管理特定类型的知识，从而实现知识分解和推理加速。</a:t>
            </a:r>
          </a:p>
        </p:txBody>
      </p:sp>
      <p:sp>
        <p:nvSpPr>
          <p:cNvPr id="12" name="文本框 11">
            <a:extLst>
              <a:ext uri="{FF2B5EF4-FFF2-40B4-BE49-F238E27FC236}">
                <a16:creationId xmlns:a16="http://schemas.microsoft.com/office/drawing/2014/main" id="{F428DBBA-555B-ACEA-140C-CCD9A648EA0C}"/>
              </a:ext>
            </a:extLst>
          </p:cNvPr>
          <p:cNvSpPr txBox="1"/>
          <p:nvPr/>
        </p:nvSpPr>
        <p:spPr>
          <a:xfrm>
            <a:off x="263471" y="957931"/>
            <a:ext cx="11675989" cy="646331"/>
          </a:xfrm>
          <a:prstGeom prst="rect">
            <a:avLst/>
          </a:prstGeom>
          <a:noFill/>
        </p:spPr>
        <p:txBody>
          <a:bodyPr wrap="square">
            <a:spAutoFit/>
          </a:bodyPr>
          <a:lstStyle/>
          <a:p>
            <a:pPr algn="ctr"/>
            <a:r>
              <a:rPr lang="en-US" altLang="zh-CN" dirty="0" err="1"/>
              <a:t>FactorLLM</a:t>
            </a:r>
            <a:r>
              <a:rPr lang="en-US" altLang="zh-CN" dirty="0"/>
              <a:t>: Factorizing Knowledge via Mixture of Experts for Large Language Models</a:t>
            </a:r>
          </a:p>
          <a:p>
            <a:pPr algn="ctr"/>
            <a:r>
              <a:rPr lang="zh-CN" altLang="en-US" b="1" dirty="0">
                <a:effectLst/>
              </a:rPr>
              <a:t>基于混合专家的大型语言模型知识分解</a:t>
            </a:r>
            <a:endParaRPr lang="zh-CN" altLang="en-US" dirty="0"/>
          </a:p>
        </p:txBody>
      </p:sp>
      <p:pic>
        <p:nvPicPr>
          <p:cNvPr id="9" name="图片 8">
            <a:extLst>
              <a:ext uri="{FF2B5EF4-FFF2-40B4-BE49-F238E27FC236}">
                <a16:creationId xmlns:a16="http://schemas.microsoft.com/office/drawing/2014/main" id="{B1D38DD6-573A-6120-96F5-1BC9B5EB5997}"/>
              </a:ext>
            </a:extLst>
          </p:cNvPr>
          <p:cNvPicPr>
            <a:picLocks noChangeAspect="1"/>
          </p:cNvPicPr>
          <p:nvPr/>
        </p:nvPicPr>
        <p:blipFill>
          <a:blip r:embed="rId3"/>
          <a:stretch>
            <a:fillRect/>
          </a:stretch>
        </p:blipFill>
        <p:spPr>
          <a:xfrm>
            <a:off x="0" y="2174140"/>
            <a:ext cx="6667994" cy="2981363"/>
          </a:xfrm>
          <a:prstGeom prst="rect">
            <a:avLst/>
          </a:prstGeom>
        </p:spPr>
      </p:pic>
    </p:spTree>
    <p:extLst>
      <p:ext uri="{BB962C8B-B14F-4D97-AF65-F5344CB8AC3E}">
        <p14:creationId xmlns:p14="http://schemas.microsoft.com/office/powerpoint/2010/main" val="2916607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5" y="287665"/>
            <a:ext cx="4801708"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专家负载均衡</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59317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26</a:t>
            </a:fld>
            <a:endParaRPr lang="zh-CN" altLang="en-US" dirty="0">
              <a:solidFill>
                <a:srgbClr val="FFFFFF"/>
              </a:solidFill>
            </a:endParaRPr>
          </a:p>
        </p:txBody>
      </p:sp>
      <p:sp>
        <p:nvSpPr>
          <p:cNvPr id="22" name="文本框 21">
            <a:extLst>
              <a:ext uri="{FF2B5EF4-FFF2-40B4-BE49-F238E27FC236}">
                <a16:creationId xmlns:a16="http://schemas.microsoft.com/office/drawing/2014/main" id="{981A24F4-98C1-C30C-5F91-D402FA380152}"/>
              </a:ext>
            </a:extLst>
          </p:cNvPr>
          <p:cNvSpPr txBox="1"/>
          <p:nvPr/>
        </p:nvSpPr>
        <p:spPr>
          <a:xfrm>
            <a:off x="6741715" y="2049519"/>
            <a:ext cx="5368227" cy="3416320"/>
          </a:xfrm>
          <a:prstGeom prst="rect">
            <a:avLst/>
          </a:prstGeom>
          <a:noFill/>
        </p:spPr>
        <p:txBody>
          <a:bodyPr wrap="square">
            <a:spAutoFit/>
          </a:bodyPr>
          <a:lstStyle/>
          <a:p>
            <a:r>
              <a:rPr lang="zh-CN" altLang="en-US" sz="2400" b="0" i="0" dirty="0">
                <a:effectLst/>
                <a:latin typeface="-apple-system"/>
              </a:rPr>
              <a:t>目前的</a:t>
            </a:r>
            <a:r>
              <a:rPr lang="en-US" altLang="zh-CN" sz="2400" b="0" i="0" dirty="0" err="1">
                <a:effectLst/>
                <a:latin typeface="-apple-system"/>
              </a:rPr>
              <a:t>MoE</a:t>
            </a:r>
            <a:r>
              <a:rPr lang="zh-CN" altLang="en-US" sz="2400" b="0" i="0" dirty="0">
                <a:effectLst/>
                <a:latin typeface="-apple-system"/>
              </a:rPr>
              <a:t>模型尽管有其优点，但往往表现出参数的低效率。目前不同层的路由器在没有利用历史路由信息的情况下独立分配令牌，这可能导致次优令牌专家组合和参数效率低下问题。</a:t>
            </a:r>
            <a:r>
              <a:rPr lang="en-US" altLang="zh-CN" sz="2400" b="0" i="0" dirty="0" err="1">
                <a:effectLst/>
                <a:latin typeface="-apple-system"/>
              </a:rPr>
              <a:t>RMoE</a:t>
            </a:r>
            <a:r>
              <a:rPr lang="zh-CN" altLang="en-US" sz="2400" b="0" i="0" dirty="0">
                <a:effectLst/>
                <a:latin typeface="-apple-system"/>
              </a:rPr>
              <a:t>利用门控循环单元</a:t>
            </a:r>
            <a:r>
              <a:rPr lang="en-US" altLang="zh-CN" sz="2400" b="0" i="0" dirty="0">
                <a:effectLst/>
                <a:latin typeface="-apple-system"/>
              </a:rPr>
              <a:t>(GRU)</a:t>
            </a:r>
            <a:r>
              <a:rPr lang="zh-CN" altLang="en-US" sz="2400" b="0" i="0" dirty="0">
                <a:effectLst/>
                <a:latin typeface="-apple-system"/>
              </a:rPr>
              <a:t>在跨连续层的路由决策之间建立依赖关系。这种分层递归可以有效地并行计算输入令牌，并引入可协商的成本。</a:t>
            </a:r>
            <a:endParaRPr lang="zh-CN" altLang="en-US" sz="2400" dirty="0"/>
          </a:p>
        </p:txBody>
      </p:sp>
      <p:sp>
        <p:nvSpPr>
          <p:cNvPr id="12" name="文本框 11">
            <a:extLst>
              <a:ext uri="{FF2B5EF4-FFF2-40B4-BE49-F238E27FC236}">
                <a16:creationId xmlns:a16="http://schemas.microsoft.com/office/drawing/2014/main" id="{F428DBBA-555B-ACEA-140C-CCD9A648EA0C}"/>
              </a:ext>
            </a:extLst>
          </p:cNvPr>
          <p:cNvSpPr txBox="1"/>
          <p:nvPr/>
        </p:nvSpPr>
        <p:spPr>
          <a:xfrm>
            <a:off x="255722" y="957931"/>
            <a:ext cx="11675989" cy="646331"/>
          </a:xfrm>
          <a:prstGeom prst="rect">
            <a:avLst/>
          </a:prstGeom>
          <a:noFill/>
        </p:spPr>
        <p:txBody>
          <a:bodyPr wrap="square">
            <a:spAutoFit/>
          </a:bodyPr>
          <a:lstStyle/>
          <a:p>
            <a:pPr algn="ctr"/>
            <a:r>
              <a:rPr lang="en-US" altLang="zh-CN" dirty="0"/>
              <a:t>LAYERWISE RECURRENT ROUTER FOR MIXTURE-OF-EXPERTS</a:t>
            </a:r>
          </a:p>
          <a:p>
            <a:pPr algn="ctr"/>
            <a:r>
              <a:rPr lang="zh-CN" altLang="en-US" b="1" dirty="0">
                <a:effectLst/>
              </a:rPr>
              <a:t>面向混合专家的分层循环路由器</a:t>
            </a:r>
            <a:endParaRPr lang="zh-CN" altLang="en-US" dirty="0"/>
          </a:p>
        </p:txBody>
      </p:sp>
      <p:pic>
        <p:nvPicPr>
          <p:cNvPr id="7" name="图片 6">
            <a:extLst>
              <a:ext uri="{FF2B5EF4-FFF2-40B4-BE49-F238E27FC236}">
                <a16:creationId xmlns:a16="http://schemas.microsoft.com/office/drawing/2014/main" id="{2D3EF6AF-F33F-195F-3DD8-0596CE199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8199"/>
            <a:ext cx="6844601" cy="3978960"/>
          </a:xfrm>
          <a:prstGeom prst="rect">
            <a:avLst/>
          </a:prstGeom>
        </p:spPr>
      </p:pic>
    </p:spTree>
    <p:extLst>
      <p:ext uri="{BB962C8B-B14F-4D97-AF65-F5344CB8AC3E}">
        <p14:creationId xmlns:p14="http://schemas.microsoft.com/office/powerpoint/2010/main" val="2458956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8975725" y="0"/>
            <a:ext cx="3216275"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 y="0"/>
            <a:ext cx="3216275"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741107" y="2824774"/>
            <a:ext cx="4709786" cy="1227474"/>
            <a:chOff x="4887549" y="1124584"/>
            <a:chExt cx="2416902" cy="2454948"/>
          </a:xfrm>
        </p:grpSpPr>
        <p:sp>
          <p:nvSpPr>
            <p:cNvPr id="47" name="文本框 46"/>
            <p:cNvSpPr txBox="1"/>
            <p:nvPr/>
          </p:nvSpPr>
          <p:spPr>
            <a:xfrm>
              <a:off x="4887549" y="1178874"/>
              <a:ext cx="2416902" cy="2400658"/>
            </a:xfrm>
            <a:prstGeom prst="rect">
              <a:avLst/>
            </a:prstGeom>
            <a:noFill/>
            <a:ln>
              <a:noFill/>
            </a:ln>
          </p:spPr>
          <p:txBody>
            <a:bodyPr wrap="square" rtlCol="0">
              <a:spAutoFit/>
            </a:bodyPr>
            <a:lstStyle/>
            <a:p>
              <a:pPr algn="ctr"/>
              <a:r>
                <a:rPr lang="zh-CN" altLang="en-US" sz="7200" b="1" dirty="0">
                  <a:solidFill>
                    <a:srgbClr val="6E0F6D"/>
                  </a:solidFill>
                  <a:latin typeface="微软雅黑" panose="020B0503020204020204" pitchFamily="34" charset="-122"/>
                  <a:ea typeface="微软雅黑" panose="020B0503020204020204" pitchFamily="34" charset="-122"/>
                </a:rPr>
                <a:t>并行计算</a:t>
              </a:r>
              <a:endParaRPr lang="en-US" altLang="zh-CN" sz="7200" b="1" dirty="0">
                <a:solidFill>
                  <a:srgbClr val="6E0F6D"/>
                </a:solidFill>
                <a:latin typeface="微软雅黑" panose="020B0503020204020204" pitchFamily="34" charset="-122"/>
                <a:ea typeface="微软雅黑" panose="020B0503020204020204" pitchFamily="34" charset="-122"/>
              </a:endParaRPr>
            </a:p>
          </p:txBody>
        </p:sp>
        <p:sp>
          <p:nvSpPr>
            <p:cNvPr id="2" name="矩形 1"/>
            <p:cNvSpPr/>
            <p:nvPr/>
          </p:nvSpPr>
          <p:spPr>
            <a:xfrm>
              <a:off x="4887549" y="1124584"/>
              <a:ext cx="2416902" cy="2416902"/>
            </a:xfrm>
            <a:prstGeom prst="rect">
              <a:avLst/>
            </a:prstGeom>
            <a:noFill/>
            <a:ln>
              <a:solidFill>
                <a:srgbClr val="6E0F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28753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066D1042-68F1-4125-8A4B-4A989B322670}"/>
              </a:ext>
            </a:extLst>
          </p:cNvPr>
          <p:cNvGrpSpPr/>
          <p:nvPr/>
        </p:nvGrpSpPr>
        <p:grpSpPr>
          <a:xfrm>
            <a:off x="1172468" y="1543869"/>
            <a:ext cx="9206985" cy="3770263"/>
            <a:chOff x="1255276" y="1543869"/>
            <a:chExt cx="9206985" cy="3770263"/>
          </a:xfrm>
        </p:grpSpPr>
        <p:grpSp>
          <p:nvGrpSpPr>
            <p:cNvPr id="10" name="组合 9">
              <a:extLst>
                <a:ext uri="{FF2B5EF4-FFF2-40B4-BE49-F238E27FC236}">
                  <a16:creationId xmlns:a16="http://schemas.microsoft.com/office/drawing/2014/main" id="{18460F39-8C68-4A9A-BA9A-2CE852593812}"/>
                </a:ext>
              </a:extLst>
            </p:cNvPr>
            <p:cNvGrpSpPr/>
            <p:nvPr/>
          </p:nvGrpSpPr>
          <p:grpSpPr>
            <a:xfrm>
              <a:off x="5839409" y="2335901"/>
              <a:ext cx="4622852" cy="1521401"/>
              <a:chOff x="5481268" y="2341610"/>
              <a:chExt cx="4622852" cy="1521401"/>
            </a:xfrm>
          </p:grpSpPr>
          <p:sp>
            <p:nvSpPr>
              <p:cNvPr id="21" name="文本框 20">
                <a:extLst>
                  <a:ext uri="{FF2B5EF4-FFF2-40B4-BE49-F238E27FC236}">
                    <a16:creationId xmlns:a16="http://schemas.microsoft.com/office/drawing/2014/main" id="{F4EBD5E4-F67C-4A59-B0AF-AE043C7A6B4D}"/>
                  </a:ext>
                </a:extLst>
              </p:cNvPr>
              <p:cNvSpPr txBox="1"/>
              <p:nvPr/>
            </p:nvSpPr>
            <p:spPr>
              <a:xfrm>
                <a:off x="5481268" y="3556965"/>
                <a:ext cx="4622852" cy="306046"/>
              </a:xfrm>
              <a:prstGeom prst="rect">
                <a:avLst/>
              </a:prstGeom>
              <a:noFill/>
            </p:spPr>
            <p:txBody>
              <a:bodyPr wrap="square" lIns="0" tIns="0" rIns="0" bIns="0" rtlCol="0">
                <a:spAutoFit/>
              </a:bodyPr>
              <a:lstStyle/>
              <a:p>
                <a:pPr algn="just">
                  <a:lnSpc>
                    <a:spcPct val="120000"/>
                  </a:lnSpc>
                </a:pPr>
                <a:endParaRPr lang="zh-CN" altLang="en-US" dirty="0">
                  <a:latin typeface="+mn-ea"/>
                </a:endParaRPr>
              </a:p>
            </p:txBody>
          </p:sp>
          <p:grpSp>
            <p:nvGrpSpPr>
              <p:cNvPr id="8" name="组合 7">
                <a:extLst>
                  <a:ext uri="{FF2B5EF4-FFF2-40B4-BE49-F238E27FC236}">
                    <a16:creationId xmlns:a16="http://schemas.microsoft.com/office/drawing/2014/main" id="{DFD19CA2-36C5-478B-B482-40FAAC2B6254}"/>
                  </a:ext>
                </a:extLst>
              </p:cNvPr>
              <p:cNvGrpSpPr/>
              <p:nvPr/>
            </p:nvGrpSpPr>
            <p:grpSpPr>
              <a:xfrm>
                <a:off x="5481268" y="2341610"/>
                <a:ext cx="3655749" cy="993111"/>
                <a:chOff x="5481268" y="2341610"/>
                <a:chExt cx="3655749" cy="993111"/>
              </a:xfrm>
            </p:grpSpPr>
            <p:grpSp>
              <p:nvGrpSpPr>
                <p:cNvPr id="5" name="组合 4">
                  <a:extLst>
                    <a:ext uri="{FF2B5EF4-FFF2-40B4-BE49-F238E27FC236}">
                      <a16:creationId xmlns:a16="http://schemas.microsoft.com/office/drawing/2014/main" id="{3D1050A7-E36C-4802-9F83-DC1F8ADDEF12}"/>
                    </a:ext>
                  </a:extLst>
                </p:cNvPr>
                <p:cNvGrpSpPr/>
                <p:nvPr/>
              </p:nvGrpSpPr>
              <p:grpSpPr>
                <a:xfrm>
                  <a:off x="6460514" y="2341610"/>
                  <a:ext cx="2676503" cy="993111"/>
                  <a:chOff x="6460514" y="2341610"/>
                  <a:chExt cx="2676503" cy="993111"/>
                </a:xfrm>
              </p:grpSpPr>
              <p:sp>
                <p:nvSpPr>
                  <p:cNvPr id="58" name="文本框 57">
                    <a:extLst>
                      <a:ext uri="{FF2B5EF4-FFF2-40B4-BE49-F238E27FC236}">
                        <a16:creationId xmlns:a16="http://schemas.microsoft.com/office/drawing/2014/main" id="{AF5A85F9-2650-4040-A7D7-37B7B796B08F}"/>
                      </a:ext>
                    </a:extLst>
                  </p:cNvPr>
                  <p:cNvSpPr txBox="1"/>
                  <p:nvPr/>
                </p:nvSpPr>
                <p:spPr>
                  <a:xfrm>
                    <a:off x="6460514" y="2341610"/>
                    <a:ext cx="2676503" cy="830997"/>
                  </a:xfrm>
                  <a:prstGeom prst="rect">
                    <a:avLst/>
                  </a:prstGeom>
                  <a:noFill/>
                </p:spPr>
                <p:txBody>
                  <a:bodyPr wrap="square" rtlCol="0" anchor="ctr">
                    <a:spAutoFit/>
                  </a:bodyPr>
                  <a:lstStyle/>
                  <a:p>
                    <a:pPr algn="dist"/>
                    <a:r>
                      <a:rPr lang="en-US" altLang="zh-CN" sz="4800" b="1" dirty="0">
                        <a:latin typeface="+mj-ea"/>
                        <a:ea typeface="+mj-ea"/>
                      </a:rPr>
                      <a:t>KV</a:t>
                    </a:r>
                    <a:r>
                      <a:rPr lang="zh-CN" altLang="en-US" sz="4800" b="1" dirty="0">
                        <a:latin typeface="+mj-ea"/>
                        <a:ea typeface="+mj-ea"/>
                      </a:rPr>
                      <a:t>缓存</a:t>
                    </a:r>
                  </a:p>
                </p:txBody>
              </p:sp>
              <p:sp>
                <p:nvSpPr>
                  <p:cNvPr id="59" name="文本框 58">
                    <a:extLst>
                      <a:ext uri="{FF2B5EF4-FFF2-40B4-BE49-F238E27FC236}">
                        <a16:creationId xmlns:a16="http://schemas.microsoft.com/office/drawing/2014/main" id="{C5F4AFD8-E5EF-4397-ABA4-239E57222923}"/>
                      </a:ext>
                    </a:extLst>
                  </p:cNvPr>
                  <p:cNvSpPr txBox="1"/>
                  <p:nvPr/>
                </p:nvSpPr>
                <p:spPr>
                  <a:xfrm>
                    <a:off x="6475326" y="3038358"/>
                    <a:ext cx="2646878" cy="296363"/>
                  </a:xfrm>
                  <a:prstGeom prst="rect">
                    <a:avLst/>
                  </a:prstGeom>
                  <a:noFill/>
                </p:spPr>
                <p:txBody>
                  <a:bodyPr wrap="square" rtlCol="0">
                    <a:spAutoFit/>
                  </a:bodyPr>
                  <a:lstStyle/>
                  <a:p>
                    <a:pPr algn="dist">
                      <a:lnSpc>
                        <a:spcPct val="120000"/>
                      </a:lnSpc>
                    </a:pPr>
                    <a:endParaRPr lang="zh-CN" altLang="en-US" sz="1200" dirty="0">
                      <a:latin typeface="+mn-ea"/>
                    </a:endParaRPr>
                  </a:p>
                </p:txBody>
              </p:sp>
            </p:grpSp>
            <p:grpSp>
              <p:nvGrpSpPr>
                <p:cNvPr id="6" name="组合 5">
                  <a:extLst>
                    <a:ext uri="{FF2B5EF4-FFF2-40B4-BE49-F238E27FC236}">
                      <a16:creationId xmlns:a16="http://schemas.microsoft.com/office/drawing/2014/main" id="{667CC174-BBF2-4669-9BBB-0FD9B8260657}"/>
                    </a:ext>
                  </a:extLst>
                </p:cNvPr>
                <p:cNvGrpSpPr/>
                <p:nvPr/>
              </p:nvGrpSpPr>
              <p:grpSpPr>
                <a:xfrm>
                  <a:off x="5481268" y="2384521"/>
                  <a:ext cx="907288" cy="907288"/>
                  <a:chOff x="1395343" y="4022065"/>
                  <a:chExt cx="907288" cy="907288"/>
                </a:xfrm>
              </p:grpSpPr>
              <p:sp>
                <p:nvSpPr>
                  <p:cNvPr id="23" name="椭圆 22">
                    <a:extLst>
                      <a:ext uri="{FF2B5EF4-FFF2-40B4-BE49-F238E27FC236}">
                        <a16:creationId xmlns:a16="http://schemas.microsoft.com/office/drawing/2014/main" id="{45B2E76C-4D4E-487B-A88B-4FB6C8520131}"/>
                      </a:ext>
                    </a:extLst>
                  </p:cNvPr>
                  <p:cNvSpPr>
                    <a:spLocks/>
                  </p:cNvSpPr>
                  <p:nvPr/>
                </p:nvSpPr>
                <p:spPr>
                  <a:xfrm>
                    <a:off x="1395343" y="4022065"/>
                    <a:ext cx="907288" cy="907288"/>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pic>
                <p:nvPicPr>
                  <p:cNvPr id="24" name="图形 23" descr="公文包">
                    <a:extLst>
                      <a:ext uri="{FF2B5EF4-FFF2-40B4-BE49-F238E27FC236}">
                        <a16:creationId xmlns:a16="http://schemas.microsoft.com/office/drawing/2014/main" id="{AF770742-51A4-4229-8D8C-D54605F63354}"/>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9588" y="4249289"/>
                    <a:ext cx="458798" cy="458798"/>
                  </a:xfrm>
                  <a:prstGeom prst="rect">
                    <a:avLst/>
                  </a:prstGeom>
                </p:spPr>
              </p:pic>
            </p:grpSp>
          </p:grpSp>
        </p:grpSp>
        <p:sp>
          <p:nvSpPr>
            <p:cNvPr id="11" name="文本框 10">
              <a:extLst>
                <a:ext uri="{FF2B5EF4-FFF2-40B4-BE49-F238E27FC236}">
                  <a16:creationId xmlns:a16="http://schemas.microsoft.com/office/drawing/2014/main" id="{20C1C5F9-5A22-482B-B362-CE3C779C9277}"/>
                </a:ext>
              </a:extLst>
            </p:cNvPr>
            <p:cNvSpPr txBox="1"/>
            <p:nvPr/>
          </p:nvSpPr>
          <p:spPr>
            <a:xfrm>
              <a:off x="1255276" y="1543869"/>
              <a:ext cx="4359888" cy="3770263"/>
            </a:xfrm>
            <a:prstGeom prst="rect">
              <a:avLst/>
            </a:prstGeom>
            <a:noFill/>
          </p:spPr>
          <p:txBody>
            <a:bodyPr wrap="square" rtlCol="0" anchor="ctr">
              <a:spAutoFit/>
            </a:bodyPr>
            <a:lstStyle/>
            <a:p>
              <a:pPr algn="ctr"/>
              <a:r>
                <a:rPr lang="en-US" altLang="zh-CN" sz="23900" b="1" i="1" dirty="0">
                  <a:gradFill flip="none" rotWithShape="1">
                    <a:gsLst>
                      <a:gs pos="100000">
                        <a:schemeClr val="accent1"/>
                      </a:gs>
                      <a:gs pos="66000">
                        <a:srgbClr val="0043F5"/>
                      </a:gs>
                      <a:gs pos="0">
                        <a:schemeClr val="accent1">
                          <a:alpha val="0"/>
                          <a:lumMod val="0"/>
                          <a:lumOff val="100000"/>
                        </a:schemeClr>
                      </a:gs>
                    </a:gsLst>
                    <a:lin ang="16200000" scaled="1"/>
                    <a:tileRect/>
                  </a:gradFill>
                  <a:ea typeface="+mj-ea"/>
                </a:rPr>
                <a:t>01</a:t>
              </a:r>
              <a:endParaRPr lang="zh-CN" altLang="en-US" sz="23900" b="1" i="1" dirty="0">
                <a:gradFill flip="none" rotWithShape="1">
                  <a:gsLst>
                    <a:gs pos="100000">
                      <a:schemeClr val="accent1"/>
                    </a:gs>
                    <a:gs pos="66000">
                      <a:srgbClr val="0043F5"/>
                    </a:gs>
                    <a:gs pos="0">
                      <a:schemeClr val="accent1">
                        <a:alpha val="0"/>
                        <a:lumMod val="0"/>
                        <a:lumOff val="100000"/>
                      </a:schemeClr>
                    </a:gs>
                  </a:gsLst>
                  <a:lin ang="16200000" scaled="1"/>
                  <a:tileRect/>
                </a:gradFill>
                <a:ea typeface="+mj-ea"/>
              </a:endParaRPr>
            </a:p>
          </p:txBody>
        </p:sp>
      </p:grpSp>
    </p:spTree>
    <p:extLst>
      <p:ext uri="{BB962C8B-B14F-4D97-AF65-F5344CB8AC3E}">
        <p14:creationId xmlns:p14="http://schemas.microsoft.com/office/powerpoint/2010/main" val="4096346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0C2BF83-46A8-4510-A0AD-3559D265C458}"/>
              </a:ext>
            </a:extLst>
          </p:cNvPr>
          <p:cNvSpPr>
            <a:spLocks noGrp="1"/>
          </p:cNvSpPr>
          <p:nvPr>
            <p:ph type="body" sz="quarter" idx="10"/>
          </p:nvPr>
        </p:nvSpPr>
        <p:spPr>
          <a:xfrm>
            <a:off x="565150" y="569626"/>
            <a:ext cx="3503930" cy="523220"/>
          </a:xfrm>
        </p:spPr>
        <p:txBody>
          <a:bodyPr>
            <a:spAutoFit/>
          </a:bodyPr>
          <a:lstStyle/>
          <a:p>
            <a:r>
              <a:rPr lang="en-US" altLang="zh-CN" dirty="0"/>
              <a:t>KV</a:t>
            </a:r>
            <a:r>
              <a:rPr lang="zh-CN" altLang="en-US" dirty="0"/>
              <a:t>缓存原理</a:t>
            </a:r>
          </a:p>
        </p:txBody>
      </p:sp>
      <p:sp>
        <p:nvSpPr>
          <p:cNvPr id="51" name="文本框 50">
            <a:extLst>
              <a:ext uri="{FF2B5EF4-FFF2-40B4-BE49-F238E27FC236}">
                <a16:creationId xmlns:a16="http://schemas.microsoft.com/office/drawing/2014/main" id="{0BDFDAC9-003D-47F1-B9F1-B4CF865ED595}"/>
              </a:ext>
            </a:extLst>
          </p:cNvPr>
          <p:cNvSpPr txBox="1"/>
          <p:nvPr/>
        </p:nvSpPr>
        <p:spPr>
          <a:xfrm>
            <a:off x="5485998" y="4214706"/>
            <a:ext cx="1210588" cy="400110"/>
          </a:xfrm>
          <a:prstGeom prst="rect">
            <a:avLst/>
          </a:prstGeom>
          <a:noFill/>
        </p:spPr>
        <p:txBody>
          <a:bodyPr wrap="none" rtlCol="0">
            <a:spAutoFit/>
          </a:bodyPr>
          <a:lstStyle/>
          <a:p>
            <a:pPr algn="ctr"/>
            <a:r>
              <a:rPr lang="zh-CN" altLang="en-US" sz="2000" b="1" dirty="0">
                <a:solidFill>
                  <a:schemeClr val="bg1"/>
                </a:solidFill>
                <a:latin typeface="+mj-ea"/>
                <a:ea typeface="+mj-ea"/>
                <a:sym typeface="Arial" panose="020B0604020202020204" pitchFamily="34" charset="0"/>
              </a:rPr>
              <a:t>工作亮点</a:t>
            </a:r>
          </a:p>
        </p:txBody>
      </p:sp>
      <p:sp>
        <p:nvSpPr>
          <p:cNvPr id="52" name="矩形 51">
            <a:extLst>
              <a:ext uri="{FF2B5EF4-FFF2-40B4-BE49-F238E27FC236}">
                <a16:creationId xmlns:a16="http://schemas.microsoft.com/office/drawing/2014/main" id="{09FA0003-3730-4607-8DD6-9F4864BEFED4}"/>
              </a:ext>
            </a:extLst>
          </p:cNvPr>
          <p:cNvSpPr/>
          <p:nvPr/>
        </p:nvSpPr>
        <p:spPr>
          <a:xfrm>
            <a:off x="4526321" y="4614816"/>
            <a:ext cx="3129936" cy="1106008"/>
          </a:xfrm>
          <a:prstGeom prst="rect">
            <a:avLst/>
          </a:prstGeom>
        </p:spPr>
        <p:txBody>
          <a:bodyPr wrap="square">
            <a:spAutoFit/>
          </a:bodyPr>
          <a:lstStyle/>
          <a:p>
            <a:pPr algn="just">
              <a:lnSpc>
                <a:spcPct val="120000"/>
              </a:lnSpc>
            </a:pPr>
            <a:r>
              <a:rPr lang="zh-CN" altLang="en-US" sz="1400" dirty="0">
                <a:solidFill>
                  <a:schemeClr val="bg1"/>
                </a:solidFill>
                <a:latin typeface="+mn-ea"/>
              </a:rPr>
              <a:t>请在此输入有关于运营亮点的相关说明，以便于观众更好的理解，输入文字时可以直接复制，粘贴时请选择右键只保留文本</a:t>
            </a:r>
          </a:p>
        </p:txBody>
      </p:sp>
      <p:sp>
        <p:nvSpPr>
          <p:cNvPr id="54" name="文本框 53">
            <a:extLst>
              <a:ext uri="{FF2B5EF4-FFF2-40B4-BE49-F238E27FC236}">
                <a16:creationId xmlns:a16="http://schemas.microsoft.com/office/drawing/2014/main" id="{E3AC190A-153B-4044-A4B0-DA3EC4481A2A}"/>
              </a:ext>
            </a:extLst>
          </p:cNvPr>
          <p:cNvSpPr txBox="1"/>
          <p:nvPr/>
        </p:nvSpPr>
        <p:spPr>
          <a:xfrm>
            <a:off x="836575" y="2013059"/>
            <a:ext cx="1210588" cy="400110"/>
          </a:xfrm>
          <a:prstGeom prst="rect">
            <a:avLst/>
          </a:prstGeom>
          <a:noFill/>
        </p:spPr>
        <p:txBody>
          <a:bodyPr wrap="none" rtlCol="0">
            <a:spAutoFit/>
          </a:bodyPr>
          <a:lstStyle/>
          <a:p>
            <a:r>
              <a:rPr lang="zh-CN" altLang="en-US" sz="2000" b="1" dirty="0">
                <a:solidFill>
                  <a:schemeClr val="bg1"/>
                </a:solidFill>
                <a:latin typeface="+mj-ea"/>
                <a:ea typeface="+mj-ea"/>
                <a:sym typeface="Arial" panose="020B0604020202020204" pitchFamily="34" charset="0"/>
              </a:rPr>
              <a:t>工作亮点</a:t>
            </a:r>
          </a:p>
        </p:txBody>
      </p:sp>
      <p:sp>
        <p:nvSpPr>
          <p:cNvPr id="55" name="矩形 54">
            <a:extLst>
              <a:ext uri="{FF2B5EF4-FFF2-40B4-BE49-F238E27FC236}">
                <a16:creationId xmlns:a16="http://schemas.microsoft.com/office/drawing/2014/main" id="{E3E70359-6ADC-45E5-B4CE-FE66ACC852CF}"/>
              </a:ext>
            </a:extLst>
          </p:cNvPr>
          <p:cNvSpPr/>
          <p:nvPr/>
        </p:nvSpPr>
        <p:spPr>
          <a:xfrm>
            <a:off x="836571" y="2413169"/>
            <a:ext cx="2963005" cy="1106008"/>
          </a:xfrm>
          <a:prstGeom prst="rect">
            <a:avLst/>
          </a:prstGeom>
        </p:spPr>
        <p:txBody>
          <a:bodyPr wrap="square">
            <a:spAutoFit/>
          </a:bodyPr>
          <a:lstStyle/>
          <a:p>
            <a:pPr algn="just">
              <a:lnSpc>
                <a:spcPct val="120000"/>
              </a:lnSpc>
            </a:pPr>
            <a:r>
              <a:rPr lang="zh-CN" altLang="en-US" sz="1400" dirty="0">
                <a:solidFill>
                  <a:schemeClr val="bg1"/>
                </a:solidFill>
                <a:latin typeface="+mn-ea"/>
              </a:rPr>
              <a:t>请在此输入有关于运营亮点的相关说明，以便于观众更好的理解，输入文字时可以直接复制，粘贴时请选择右键只保留文本</a:t>
            </a:r>
          </a:p>
        </p:txBody>
      </p:sp>
      <p:sp>
        <p:nvSpPr>
          <p:cNvPr id="48" name="文本框 47">
            <a:extLst>
              <a:ext uri="{FF2B5EF4-FFF2-40B4-BE49-F238E27FC236}">
                <a16:creationId xmlns:a16="http://schemas.microsoft.com/office/drawing/2014/main" id="{28311654-CFB8-40AB-AB5D-4561BDCB81F2}"/>
              </a:ext>
            </a:extLst>
          </p:cNvPr>
          <p:cNvSpPr txBox="1"/>
          <p:nvPr/>
        </p:nvSpPr>
        <p:spPr>
          <a:xfrm>
            <a:off x="9971595" y="1996144"/>
            <a:ext cx="1210589" cy="400110"/>
          </a:xfrm>
          <a:prstGeom prst="rect">
            <a:avLst/>
          </a:prstGeom>
          <a:noFill/>
        </p:spPr>
        <p:txBody>
          <a:bodyPr wrap="none" rtlCol="0">
            <a:spAutoFit/>
          </a:bodyPr>
          <a:lstStyle/>
          <a:p>
            <a:pPr algn="r"/>
            <a:r>
              <a:rPr lang="zh-CN" altLang="en-US" sz="2000" b="1" dirty="0">
                <a:solidFill>
                  <a:schemeClr val="bg1"/>
                </a:solidFill>
                <a:latin typeface="+mj-ea"/>
                <a:ea typeface="+mj-ea"/>
                <a:sym typeface="Arial" panose="020B0604020202020204" pitchFamily="34" charset="0"/>
              </a:rPr>
              <a:t>工作亮点</a:t>
            </a:r>
          </a:p>
        </p:txBody>
      </p:sp>
      <p:sp>
        <p:nvSpPr>
          <p:cNvPr id="49" name="矩形 48">
            <a:extLst>
              <a:ext uri="{FF2B5EF4-FFF2-40B4-BE49-F238E27FC236}">
                <a16:creationId xmlns:a16="http://schemas.microsoft.com/office/drawing/2014/main" id="{23E45FF2-8E17-46D1-A8A0-9E6B924CF9E2}"/>
              </a:ext>
            </a:extLst>
          </p:cNvPr>
          <p:cNvSpPr/>
          <p:nvPr/>
        </p:nvSpPr>
        <p:spPr>
          <a:xfrm>
            <a:off x="8219178" y="2427978"/>
            <a:ext cx="2963006" cy="1106008"/>
          </a:xfrm>
          <a:prstGeom prst="rect">
            <a:avLst/>
          </a:prstGeom>
        </p:spPr>
        <p:txBody>
          <a:bodyPr wrap="square">
            <a:spAutoFit/>
          </a:bodyPr>
          <a:lstStyle/>
          <a:p>
            <a:pPr algn="r">
              <a:lnSpc>
                <a:spcPct val="120000"/>
              </a:lnSpc>
            </a:pPr>
            <a:r>
              <a:rPr lang="zh-CN" altLang="en-US" sz="1400" dirty="0">
                <a:solidFill>
                  <a:schemeClr val="bg1"/>
                </a:solidFill>
                <a:latin typeface="+mn-ea"/>
              </a:rPr>
              <a:t>请在此输入有关于运营亮点的相关说明，以便于观众更好的理解，输入文字时可以直接复制，粘贴时请选择右键只保留文本</a:t>
            </a:r>
          </a:p>
        </p:txBody>
      </p:sp>
      <p:pic>
        <p:nvPicPr>
          <p:cNvPr id="1026" name="Picture 2">
            <a:extLst>
              <a:ext uri="{FF2B5EF4-FFF2-40B4-BE49-F238E27FC236}">
                <a16:creationId xmlns:a16="http://schemas.microsoft.com/office/drawing/2014/main" id="{FF02932D-92F2-7D76-AA6C-3A7E867E3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18" y="1781460"/>
            <a:ext cx="5212379" cy="2951526"/>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101D316A-9F5D-0625-BA4B-3D05D3C515CB}"/>
              </a:ext>
            </a:extLst>
          </p:cNvPr>
          <p:cNvPicPr>
            <a:picLocks noChangeAspect="1"/>
          </p:cNvPicPr>
          <p:nvPr/>
        </p:nvPicPr>
        <p:blipFill>
          <a:blip r:embed="rId3"/>
          <a:stretch>
            <a:fillRect/>
          </a:stretch>
        </p:blipFill>
        <p:spPr>
          <a:xfrm>
            <a:off x="5829960" y="1935127"/>
            <a:ext cx="6188821" cy="3586924"/>
          </a:xfrm>
          <a:prstGeom prst="rect">
            <a:avLst/>
          </a:prstGeom>
        </p:spPr>
      </p:pic>
      <p:sp>
        <p:nvSpPr>
          <p:cNvPr id="4" name="文本框 3">
            <a:extLst>
              <a:ext uri="{FF2B5EF4-FFF2-40B4-BE49-F238E27FC236}">
                <a16:creationId xmlns:a16="http://schemas.microsoft.com/office/drawing/2014/main" id="{47FF37F4-362D-CFF9-E1BF-A69210EE72A8}"/>
              </a:ext>
            </a:extLst>
          </p:cNvPr>
          <p:cNvSpPr txBox="1"/>
          <p:nvPr/>
        </p:nvSpPr>
        <p:spPr>
          <a:xfrm>
            <a:off x="1441869" y="5420146"/>
            <a:ext cx="3348994" cy="431400"/>
          </a:xfrm>
          <a:prstGeom prst="rect">
            <a:avLst/>
          </a:prstGeom>
          <a:noFill/>
        </p:spPr>
        <p:txBody>
          <a:bodyPr wrap="none" rtlCol="0">
            <a:spAutoFit/>
          </a:bodyPr>
          <a:lstStyle/>
          <a:p>
            <a:pPr algn="just">
              <a:lnSpc>
                <a:spcPct val="120000"/>
              </a:lnSpc>
            </a:pPr>
            <a:r>
              <a:rPr lang="en-US" altLang="zh-CN" sz="2000" dirty="0"/>
              <a:t>KV</a:t>
            </a:r>
            <a:r>
              <a:rPr lang="zh-CN" altLang="en-US" sz="2000" dirty="0"/>
              <a:t>缓存的出发点：矩阵乘法</a:t>
            </a:r>
          </a:p>
        </p:txBody>
      </p:sp>
      <p:sp>
        <p:nvSpPr>
          <p:cNvPr id="5" name="文本框 4">
            <a:extLst>
              <a:ext uri="{FF2B5EF4-FFF2-40B4-BE49-F238E27FC236}">
                <a16:creationId xmlns:a16="http://schemas.microsoft.com/office/drawing/2014/main" id="{22C16409-1F0A-2D75-36BA-3DD97DBC0D36}"/>
              </a:ext>
            </a:extLst>
          </p:cNvPr>
          <p:cNvSpPr txBox="1"/>
          <p:nvPr/>
        </p:nvSpPr>
        <p:spPr>
          <a:xfrm>
            <a:off x="8219178" y="5878403"/>
            <a:ext cx="1810111" cy="431400"/>
          </a:xfrm>
          <a:prstGeom prst="rect">
            <a:avLst/>
          </a:prstGeom>
          <a:noFill/>
        </p:spPr>
        <p:txBody>
          <a:bodyPr wrap="none" rtlCol="0">
            <a:spAutoFit/>
          </a:bodyPr>
          <a:lstStyle/>
          <a:p>
            <a:pPr algn="just">
              <a:lnSpc>
                <a:spcPct val="120000"/>
              </a:lnSpc>
            </a:pPr>
            <a:r>
              <a:rPr lang="en-US" altLang="zh-CN" sz="2000" dirty="0"/>
              <a:t>KV</a:t>
            </a:r>
            <a:r>
              <a:rPr lang="zh-CN" altLang="en-US" sz="2000" dirty="0"/>
              <a:t>缓存的原理</a:t>
            </a:r>
          </a:p>
        </p:txBody>
      </p:sp>
      <p:pic>
        <p:nvPicPr>
          <p:cNvPr id="7" name="图片 6">
            <a:extLst>
              <a:ext uri="{FF2B5EF4-FFF2-40B4-BE49-F238E27FC236}">
                <a16:creationId xmlns:a16="http://schemas.microsoft.com/office/drawing/2014/main" id="{8D4476C3-699A-3B3F-125A-C77ECE346E7C}"/>
              </a:ext>
            </a:extLst>
          </p:cNvPr>
          <p:cNvPicPr>
            <a:picLocks noChangeAspect="1"/>
          </p:cNvPicPr>
          <p:nvPr/>
        </p:nvPicPr>
        <p:blipFill>
          <a:blip r:embed="rId4"/>
          <a:stretch>
            <a:fillRect/>
          </a:stretch>
        </p:blipFill>
        <p:spPr>
          <a:xfrm>
            <a:off x="6696586" y="305624"/>
            <a:ext cx="4694711" cy="1498781"/>
          </a:xfrm>
          <a:prstGeom prst="rect">
            <a:avLst/>
          </a:prstGeom>
        </p:spPr>
      </p:pic>
      <p:cxnSp>
        <p:nvCxnSpPr>
          <p:cNvPr id="9" name="直接连接符 8">
            <a:extLst>
              <a:ext uri="{FF2B5EF4-FFF2-40B4-BE49-F238E27FC236}">
                <a16:creationId xmlns:a16="http://schemas.microsoft.com/office/drawing/2014/main" id="{D01D933D-870E-C014-1E3B-2A56D30136B1}"/>
              </a:ext>
            </a:extLst>
          </p:cNvPr>
          <p:cNvCxnSpPr/>
          <p:nvPr/>
        </p:nvCxnSpPr>
        <p:spPr>
          <a:xfrm>
            <a:off x="5988676" y="585989"/>
            <a:ext cx="0" cy="598867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864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107149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effectLst/>
                <a:latin typeface="微软雅黑" panose="020B0503020204020204" charset="-122"/>
                <a:ea typeface="微软雅黑" panose="020B0503020204020204" charset="-122"/>
                <a:cs typeface="+mn-ea"/>
                <a:sym typeface="+mn-lt"/>
              </a:rPr>
              <a:t>Multimodal Contrastive Learning with </a:t>
            </a:r>
            <a:r>
              <a:rPr lang="en-US" altLang="zh-CN" sz="1600" b="1" dirty="0" err="1">
                <a:solidFill>
                  <a:schemeClr val="tx1"/>
                </a:solidFill>
                <a:effectLst/>
                <a:latin typeface="微软雅黑" panose="020B0503020204020204" charset="-122"/>
                <a:ea typeface="微软雅黑" panose="020B0503020204020204" charset="-122"/>
                <a:cs typeface="+mn-ea"/>
                <a:sym typeface="+mn-lt"/>
              </a:rPr>
              <a:t>LIMoE</a:t>
            </a:r>
            <a:r>
              <a:rPr lang="en-US" altLang="zh-CN" sz="1600" b="1" dirty="0">
                <a:solidFill>
                  <a:schemeClr val="tx1"/>
                </a:solidFill>
                <a:effectLst/>
                <a:latin typeface="微软雅黑" panose="020B0503020204020204" charset="-122"/>
                <a:ea typeface="微软雅黑" panose="020B0503020204020204" charset="-122"/>
                <a:cs typeface="+mn-ea"/>
                <a:sym typeface="+mn-lt"/>
              </a:rPr>
              <a:t>: the Language-Image Mixture of Experts</a:t>
            </a:r>
            <a:r>
              <a:rPr lang="zh-CN" altLang="en-US" sz="1600" b="1" dirty="0">
                <a:solidFill>
                  <a:schemeClr val="tx1"/>
                </a:solidFill>
                <a:effectLst/>
                <a:latin typeface="微软雅黑" panose="020B0503020204020204" charset="-122"/>
                <a:ea typeface="微软雅黑" panose="020B0503020204020204" charset="-122"/>
                <a:cs typeface="+mn-ea"/>
                <a:sym typeface="+mn-lt"/>
              </a:rPr>
              <a:t>（</a:t>
            </a:r>
            <a:r>
              <a:rPr lang="en-US" altLang="zh-CN" sz="1600" b="1" dirty="0" err="1">
                <a:solidFill>
                  <a:schemeClr val="tx1"/>
                </a:solidFill>
                <a:effectLst/>
                <a:latin typeface="微软雅黑" panose="020B0503020204020204" charset="-122"/>
                <a:ea typeface="微软雅黑" panose="020B0503020204020204" charset="-122"/>
                <a:cs typeface="+mn-ea"/>
                <a:sym typeface="+mn-lt"/>
              </a:rPr>
              <a:t>LIMoE</a:t>
            </a:r>
            <a:r>
              <a:rPr lang="zh-CN" altLang="en-US" sz="1600" b="1" dirty="0">
                <a:solidFill>
                  <a:schemeClr val="tx1"/>
                </a:solidFill>
                <a:effectLst/>
                <a:latin typeface="微软雅黑" panose="020B0503020204020204" charset="-122"/>
                <a:ea typeface="微软雅黑" panose="020B0503020204020204" charset="-122"/>
                <a:cs typeface="+mn-ea"/>
                <a:sym typeface="+mn-lt"/>
              </a:rPr>
              <a:t>）</a:t>
            </a:r>
            <a:endParaRPr lang="en-US" altLang="zh-CN" sz="1600" b="1" dirty="0">
              <a:solidFill>
                <a:schemeClr val="tx1"/>
              </a:solidFill>
              <a:effectLst/>
              <a:latin typeface="微软雅黑" panose="020B0503020204020204" charset="-122"/>
              <a:ea typeface="微软雅黑" panose="020B050302020402020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tx1"/>
                </a:solidFill>
                <a:effectLst/>
                <a:latin typeface="微软雅黑" panose="020B0503020204020204" charset="-122"/>
                <a:ea typeface="微软雅黑" panose="020B0503020204020204" charset="-122"/>
                <a:cs typeface="+mn-ea"/>
                <a:sym typeface="+mn-lt"/>
              </a:rPr>
              <a:t>基于</a:t>
            </a:r>
            <a:r>
              <a:rPr lang="en-US" altLang="zh-CN" sz="1600" b="1" dirty="0" err="1">
                <a:solidFill>
                  <a:schemeClr val="tx1"/>
                </a:solidFill>
                <a:effectLst/>
                <a:latin typeface="微软雅黑" panose="020B0503020204020204" charset="-122"/>
                <a:ea typeface="微软雅黑" panose="020B0503020204020204" charset="-122"/>
                <a:cs typeface="+mn-ea"/>
                <a:sym typeface="+mn-lt"/>
              </a:rPr>
              <a:t>LIMoE</a:t>
            </a:r>
            <a:r>
              <a:rPr lang="zh-CN" altLang="en-US" sz="1600" b="1" dirty="0">
                <a:solidFill>
                  <a:schemeClr val="tx1"/>
                </a:solidFill>
                <a:effectLst/>
                <a:latin typeface="微软雅黑" panose="020B0503020204020204" charset="-122"/>
                <a:ea typeface="微软雅黑" panose="020B0503020204020204" charset="-122"/>
                <a:cs typeface="+mn-ea"/>
                <a:sym typeface="+mn-lt"/>
              </a:rPr>
              <a:t>的多模态对比学习：专家的图像</a:t>
            </a:r>
            <a:r>
              <a:rPr lang="en-US" altLang="zh-CN" sz="1600" b="1" dirty="0">
                <a:solidFill>
                  <a:schemeClr val="tx1"/>
                </a:solidFill>
                <a:effectLst/>
                <a:latin typeface="微软雅黑" panose="020B0503020204020204" charset="-122"/>
                <a:ea typeface="微软雅黑" panose="020B0503020204020204" charset="-122"/>
                <a:cs typeface="+mn-ea"/>
                <a:sym typeface="+mn-lt"/>
              </a:rPr>
              <a:t>—</a:t>
            </a:r>
            <a:r>
              <a:rPr lang="zh-CN" altLang="en-US" sz="1600" b="1" dirty="0">
                <a:solidFill>
                  <a:schemeClr val="tx1"/>
                </a:solidFill>
                <a:effectLst/>
                <a:latin typeface="微软雅黑" panose="020B0503020204020204" charset="-122"/>
                <a:ea typeface="微软雅黑" panose="020B0503020204020204" charset="-122"/>
                <a:cs typeface="+mn-ea"/>
                <a:sym typeface="+mn-lt"/>
              </a:rPr>
              <a:t>信息混合</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3</a:t>
            </a:fld>
            <a:endParaRPr lang="zh-CN" altLang="en-US" dirty="0">
              <a:solidFill>
                <a:srgbClr val="FFFFFF"/>
              </a:solidFill>
            </a:endParaRPr>
          </a:p>
        </p:txBody>
      </p:sp>
      <p:pic>
        <p:nvPicPr>
          <p:cNvPr id="9" name="图片 8">
            <a:extLst>
              <a:ext uri="{FF2B5EF4-FFF2-40B4-BE49-F238E27FC236}">
                <a16:creationId xmlns:a16="http://schemas.microsoft.com/office/drawing/2014/main" id="{C0E266AC-2AD6-779F-64BC-ABB403093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21" y="965053"/>
            <a:ext cx="3771138" cy="5347771"/>
          </a:xfrm>
          <a:prstGeom prst="rect">
            <a:avLst/>
          </a:prstGeom>
        </p:spPr>
      </p:pic>
      <p:sp>
        <p:nvSpPr>
          <p:cNvPr id="13" name="文本框 12">
            <a:extLst>
              <a:ext uri="{FF2B5EF4-FFF2-40B4-BE49-F238E27FC236}">
                <a16:creationId xmlns:a16="http://schemas.microsoft.com/office/drawing/2014/main" id="{B99E4CDD-67E1-87DB-937A-AD144CC04CB2}"/>
              </a:ext>
            </a:extLst>
          </p:cNvPr>
          <p:cNvSpPr txBox="1"/>
          <p:nvPr/>
        </p:nvSpPr>
        <p:spPr>
          <a:xfrm>
            <a:off x="5315559" y="1838445"/>
            <a:ext cx="6094708" cy="3600986"/>
          </a:xfrm>
          <a:prstGeom prst="rect">
            <a:avLst/>
          </a:prstGeom>
          <a:noFill/>
        </p:spPr>
        <p:txBody>
          <a:bodyPr wrap="square">
            <a:spAutoFit/>
          </a:bodyPr>
          <a:lstStyle/>
          <a:p>
            <a:r>
              <a:rPr lang="zh-CN" altLang="en-US" sz="1200" dirty="0"/>
              <a:t>①</a:t>
            </a:r>
            <a:r>
              <a:rPr lang="zh-CN" altLang="en-US" sz="1200" dirty="0">
                <a:solidFill>
                  <a:srgbClr val="C00000"/>
                </a:solidFill>
              </a:rPr>
              <a:t>单塔结构</a:t>
            </a:r>
            <a:r>
              <a:rPr lang="zh-CN" altLang="en-US" sz="1200" dirty="0"/>
              <a:t>，所有模态共享单个模型，模态融合方式类似CLIP</a:t>
            </a:r>
          </a:p>
          <a:p>
            <a:endParaRPr lang="zh-CN" altLang="en-US" sz="1200" dirty="0"/>
          </a:p>
          <a:p>
            <a:r>
              <a:rPr lang="zh-CN" altLang="en-US" sz="1200" dirty="0"/>
              <a:t>②对于文本，标准的one-hot编码和学习词汇，对于图像，用ViT风格的基于patch的嵌入</a:t>
            </a:r>
          </a:p>
          <a:p>
            <a:endParaRPr lang="zh-CN" altLang="en-US" sz="1200" dirty="0"/>
          </a:p>
          <a:p>
            <a:r>
              <a:rPr lang="zh-CN" altLang="en-US" sz="1200" dirty="0"/>
              <a:t>③提出MoE应用于多模态的挑战：</a:t>
            </a:r>
            <a:r>
              <a:rPr lang="zh-CN" altLang="en-US" sz="1200" dirty="0">
                <a:solidFill>
                  <a:srgbClr val="C00000"/>
                </a:solidFill>
              </a:rPr>
              <a:t>模态失衡</a:t>
            </a:r>
            <a:r>
              <a:rPr lang="zh-CN" altLang="en-US" sz="1200" dirty="0"/>
              <a:t>。一种数据类型可能比另一种数据类型多，导致来自少数模态的所有令牌都被分配给单个专家，这将耗尽容量</a:t>
            </a:r>
          </a:p>
          <a:p>
            <a:endParaRPr lang="zh-CN" altLang="en-US" sz="1200" dirty="0"/>
          </a:p>
          <a:p>
            <a:r>
              <a:rPr lang="zh-CN" altLang="en-US" sz="1200" dirty="0"/>
              <a:t>④创新点：引入</a:t>
            </a:r>
            <a:r>
              <a:rPr lang="zh-CN" altLang="en-US" sz="1200" dirty="0">
                <a:solidFill>
                  <a:srgbClr val="C00000"/>
                </a:solidFill>
              </a:rPr>
              <a:t>局部熵损失和全局熵损失</a:t>
            </a:r>
            <a:r>
              <a:rPr lang="zh-CN" altLang="en-US" sz="1200" dirty="0"/>
              <a:t>，局部熵损失鼓励集中的路由器权重具有低熵，但以牺牲文本专家的多样性为代价，全局熵损失鼓励最大化边际熵，从而推动专家分布更加均匀（</a:t>
            </a:r>
            <a:endParaRPr lang="en-US" altLang="zh-CN" sz="1200" dirty="0"/>
          </a:p>
          <a:p>
            <a:endParaRPr lang="zh-CN" altLang="en-US" sz="1200" dirty="0"/>
          </a:p>
          <a:p>
            <a:r>
              <a:rPr lang="zh-CN" altLang="en-US" sz="1200" dirty="0"/>
              <a:t>⑤路由方式：Top-K+批量优先路由（Batch Priority Routing ，BPR——V-MoE提出，在每个token上计算优先级得分，并在进行分配之前相应地进行排序）</a:t>
            </a:r>
          </a:p>
          <a:p>
            <a:endParaRPr lang="zh-CN" altLang="en-US" sz="1200" dirty="0"/>
          </a:p>
          <a:p>
            <a:r>
              <a:rPr lang="zh-CN" altLang="en-US" sz="1200" dirty="0"/>
              <a:t>⑥实验：尺度缩放、辅助损失的选择、全局熵损失阈值选择、互信息辅助损失、模态序列长度平衡、BPR的有效性</a:t>
            </a:r>
          </a:p>
          <a:p>
            <a:endParaRPr lang="zh-CN" altLang="en-US" sz="1200" dirty="0"/>
          </a:p>
          <a:p>
            <a:r>
              <a:rPr lang="zh-CN" altLang="en-US" sz="1200" dirty="0"/>
              <a:t>⑦思考：单塔结构的弊端、模态失衡的更优解决方案</a:t>
            </a:r>
          </a:p>
        </p:txBody>
      </p:sp>
    </p:spTree>
    <p:extLst>
      <p:ext uri="{BB962C8B-B14F-4D97-AF65-F5344CB8AC3E}">
        <p14:creationId xmlns:p14="http://schemas.microsoft.com/office/powerpoint/2010/main" val="2451537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F19C81-564C-419E-AC92-C0D7AFC1D1F7}"/>
              </a:ext>
            </a:extLst>
          </p:cNvPr>
          <p:cNvSpPr>
            <a:spLocks noGrp="1"/>
          </p:cNvSpPr>
          <p:nvPr>
            <p:ph type="body" sz="quarter" idx="10"/>
          </p:nvPr>
        </p:nvSpPr>
        <p:spPr>
          <a:xfrm>
            <a:off x="565150" y="569626"/>
            <a:ext cx="3503930" cy="523220"/>
          </a:xfrm>
          <a:prstGeom prst="rect">
            <a:avLst/>
          </a:prstGeom>
        </p:spPr>
        <p:txBody>
          <a:bodyPr>
            <a:spAutoFit/>
          </a:bodyPr>
          <a:lstStyle/>
          <a:p>
            <a:r>
              <a:rPr lang="en-US" altLang="zh-CN" dirty="0"/>
              <a:t>KV</a:t>
            </a:r>
            <a:r>
              <a:rPr lang="zh-CN" altLang="en-US" dirty="0"/>
              <a:t>缓存的两阶段</a:t>
            </a:r>
            <a:endParaRPr lang="zh-CN" altLang="en-US" sz="2800" dirty="0">
              <a:effectLst/>
            </a:endParaRPr>
          </a:p>
        </p:txBody>
      </p:sp>
      <p:sp>
        <p:nvSpPr>
          <p:cNvPr id="15" name="矩形 14">
            <a:extLst>
              <a:ext uri="{FF2B5EF4-FFF2-40B4-BE49-F238E27FC236}">
                <a16:creationId xmlns:a16="http://schemas.microsoft.com/office/drawing/2014/main" id="{3AF6334A-0602-4247-8B6B-C2EE1BBE0664}"/>
              </a:ext>
            </a:extLst>
          </p:cNvPr>
          <p:cNvSpPr/>
          <p:nvPr/>
        </p:nvSpPr>
        <p:spPr>
          <a:xfrm>
            <a:off x="1632411" y="4407361"/>
            <a:ext cx="27238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1"/>
                </a:solidFill>
                <a:effectLst/>
                <a:uLnTx/>
                <a:uFillTx/>
                <a:latin typeface="+mj-ea"/>
                <a:ea typeface="+mj-ea"/>
                <a:cs typeface="+mn-cs"/>
              </a:rPr>
              <a:t>使用阶段：第二次及以后</a:t>
            </a:r>
          </a:p>
        </p:txBody>
      </p:sp>
      <p:sp>
        <p:nvSpPr>
          <p:cNvPr id="17" name="矩形 16">
            <a:extLst>
              <a:ext uri="{FF2B5EF4-FFF2-40B4-BE49-F238E27FC236}">
                <a16:creationId xmlns:a16="http://schemas.microsoft.com/office/drawing/2014/main" id="{ABA4CAF7-2B87-4EE2-B6B3-017D99D1B7CC}"/>
              </a:ext>
            </a:extLst>
          </p:cNvPr>
          <p:cNvSpPr/>
          <p:nvPr/>
        </p:nvSpPr>
        <p:spPr>
          <a:xfrm>
            <a:off x="1025541" y="5047065"/>
            <a:ext cx="4621971" cy="955326"/>
          </a:xfrm>
          <a:prstGeom prst="rect">
            <a:avLst/>
          </a:prstGeom>
        </p:spPr>
        <p:txBody>
          <a:bodyPr wrap="square">
            <a:spAutoFit/>
          </a:bodyPr>
          <a:lstStyle/>
          <a:p>
            <a:pPr algn="just">
              <a:lnSpc>
                <a:spcPct val="120000"/>
              </a:lnSpc>
            </a:pPr>
            <a:r>
              <a:rPr lang="zh-CN" altLang="en-US" sz="1600" b="1" dirty="0">
                <a:solidFill>
                  <a:srgbClr val="0E301D"/>
                </a:solidFill>
                <a:latin typeface="+mn-ea"/>
              </a:rPr>
              <a:t>复用之前保存的</a:t>
            </a:r>
            <a:r>
              <a:rPr lang="en-US" altLang="zh-CN" sz="1600" b="1" dirty="0">
                <a:solidFill>
                  <a:srgbClr val="0E301D"/>
                </a:solidFill>
                <a:latin typeface="+mn-ea"/>
              </a:rPr>
              <a:t>KV</a:t>
            </a:r>
          </a:p>
          <a:p>
            <a:pPr algn="just">
              <a:lnSpc>
                <a:spcPct val="120000"/>
              </a:lnSpc>
            </a:pPr>
            <a:r>
              <a:rPr lang="zh-CN" altLang="en-US" sz="1600" b="1" dirty="0">
                <a:solidFill>
                  <a:srgbClr val="0E301D"/>
                </a:solidFill>
                <a:latin typeface="+mn-ea"/>
              </a:rPr>
              <a:t>同样，计算后保存</a:t>
            </a:r>
            <a:r>
              <a:rPr lang="en-US" altLang="zh-CN" sz="1600" b="1" dirty="0">
                <a:solidFill>
                  <a:srgbClr val="0E301D"/>
                </a:solidFill>
                <a:latin typeface="+mn-ea"/>
              </a:rPr>
              <a:t>KV</a:t>
            </a:r>
          </a:p>
          <a:p>
            <a:pPr algn="just">
              <a:lnSpc>
                <a:spcPct val="120000"/>
              </a:lnSpc>
            </a:pPr>
            <a:r>
              <a:rPr lang="zh-CN" altLang="en-US" sz="1600" b="1" dirty="0">
                <a:solidFill>
                  <a:srgbClr val="0E301D"/>
                </a:solidFill>
                <a:latin typeface="+mn-ea"/>
              </a:rPr>
              <a:t>性能得到优化</a:t>
            </a:r>
          </a:p>
        </p:txBody>
      </p:sp>
      <p:pic>
        <p:nvPicPr>
          <p:cNvPr id="36" name="图形 35" descr="饼图演示文稿">
            <a:extLst>
              <a:ext uri="{FF2B5EF4-FFF2-40B4-BE49-F238E27FC236}">
                <a16:creationId xmlns:a16="http://schemas.microsoft.com/office/drawing/2014/main" id="{C7F403F3-432E-4A16-A14F-64F1A6790A7D}"/>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9273" y="4434215"/>
            <a:ext cx="513138" cy="559310"/>
          </a:xfrm>
          <a:prstGeom prst="rect">
            <a:avLst/>
          </a:prstGeom>
        </p:spPr>
      </p:pic>
      <p:sp>
        <p:nvSpPr>
          <p:cNvPr id="26" name="矩形 25">
            <a:extLst>
              <a:ext uri="{FF2B5EF4-FFF2-40B4-BE49-F238E27FC236}">
                <a16:creationId xmlns:a16="http://schemas.microsoft.com/office/drawing/2014/main" id="{75AC82F4-34FA-431C-96BA-2E3061CBE82B}"/>
              </a:ext>
            </a:extLst>
          </p:cNvPr>
          <p:cNvSpPr/>
          <p:nvPr/>
        </p:nvSpPr>
        <p:spPr>
          <a:xfrm>
            <a:off x="1632411" y="2151190"/>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1"/>
                </a:solidFill>
                <a:effectLst/>
                <a:uLnTx/>
                <a:uFillTx/>
                <a:latin typeface="+mj-ea"/>
                <a:ea typeface="+mj-ea"/>
                <a:cs typeface="+mn-cs"/>
              </a:rPr>
              <a:t>预填充：第一次计算</a:t>
            </a:r>
          </a:p>
        </p:txBody>
      </p:sp>
      <p:sp>
        <p:nvSpPr>
          <p:cNvPr id="28" name="矩形 27">
            <a:extLst>
              <a:ext uri="{FF2B5EF4-FFF2-40B4-BE49-F238E27FC236}">
                <a16:creationId xmlns:a16="http://schemas.microsoft.com/office/drawing/2014/main" id="{CDA95BEC-2954-471E-BD4C-D88E0E99E121}"/>
              </a:ext>
            </a:extLst>
          </p:cNvPr>
          <p:cNvSpPr/>
          <p:nvPr/>
        </p:nvSpPr>
        <p:spPr>
          <a:xfrm>
            <a:off x="1021134" y="2679966"/>
            <a:ext cx="4621972" cy="955326"/>
          </a:xfrm>
          <a:prstGeom prst="rect">
            <a:avLst/>
          </a:prstGeom>
        </p:spPr>
        <p:txBody>
          <a:bodyPr wrap="square">
            <a:spAutoFit/>
          </a:bodyPr>
          <a:lstStyle/>
          <a:p>
            <a:pPr algn="just">
              <a:lnSpc>
                <a:spcPct val="120000"/>
              </a:lnSpc>
            </a:pPr>
            <a:r>
              <a:rPr lang="zh-CN" altLang="en-US" sz="1600" b="1" dirty="0">
                <a:solidFill>
                  <a:srgbClr val="0E301D"/>
                </a:solidFill>
                <a:latin typeface="+mn-ea"/>
              </a:rPr>
              <a:t>第一次计算</a:t>
            </a:r>
            <a:endParaRPr lang="en-US" altLang="zh-CN" sz="1600" b="1" dirty="0">
              <a:solidFill>
                <a:srgbClr val="0E301D"/>
              </a:solidFill>
              <a:latin typeface="+mn-ea"/>
            </a:endParaRPr>
          </a:p>
          <a:p>
            <a:pPr algn="just">
              <a:lnSpc>
                <a:spcPct val="120000"/>
              </a:lnSpc>
            </a:pPr>
            <a:r>
              <a:rPr lang="zh-CN" altLang="en-US" sz="1600" b="1" dirty="0">
                <a:solidFill>
                  <a:srgbClr val="0E301D"/>
                </a:solidFill>
                <a:latin typeface="+mn-ea"/>
              </a:rPr>
              <a:t>计算完后，保存</a:t>
            </a:r>
            <a:r>
              <a:rPr lang="en-US" altLang="zh-CN" sz="1600" b="1" dirty="0">
                <a:solidFill>
                  <a:srgbClr val="0E301D"/>
                </a:solidFill>
                <a:latin typeface="+mn-ea"/>
              </a:rPr>
              <a:t>KV</a:t>
            </a:r>
          </a:p>
          <a:p>
            <a:pPr algn="just">
              <a:lnSpc>
                <a:spcPct val="120000"/>
              </a:lnSpc>
            </a:pPr>
            <a:r>
              <a:rPr lang="zh-CN" altLang="en-US" sz="1600" b="1" dirty="0">
                <a:solidFill>
                  <a:srgbClr val="0E301D"/>
                </a:solidFill>
                <a:latin typeface="+mn-ea"/>
              </a:rPr>
              <a:t>没有性能上优化</a:t>
            </a:r>
            <a:endParaRPr lang="zh-CN" altLang="en-US" sz="1600" b="1" dirty="0">
              <a:solidFill>
                <a:schemeClr val="bg1">
                  <a:lumMod val="65000"/>
                </a:schemeClr>
              </a:solidFill>
              <a:latin typeface="+mn-ea"/>
            </a:endParaRPr>
          </a:p>
        </p:txBody>
      </p:sp>
      <p:pic>
        <p:nvPicPr>
          <p:cNvPr id="35" name="图形 34" descr="条形图演示文稿">
            <a:extLst>
              <a:ext uri="{FF2B5EF4-FFF2-40B4-BE49-F238E27FC236}">
                <a16:creationId xmlns:a16="http://schemas.microsoft.com/office/drawing/2014/main" id="{21138C30-7333-48BC-A8DC-E69C6F178898}"/>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273" y="2049804"/>
            <a:ext cx="513138" cy="559310"/>
          </a:xfrm>
          <a:prstGeom prst="rect">
            <a:avLst/>
          </a:prstGeom>
        </p:spPr>
      </p:pic>
      <p:pic>
        <p:nvPicPr>
          <p:cNvPr id="4" name="图片 3">
            <a:extLst>
              <a:ext uri="{FF2B5EF4-FFF2-40B4-BE49-F238E27FC236}">
                <a16:creationId xmlns:a16="http://schemas.microsoft.com/office/drawing/2014/main" id="{55CDDC71-3221-F03F-DBB4-07BC2C284FA0}"/>
              </a:ext>
            </a:extLst>
          </p:cNvPr>
          <p:cNvPicPr>
            <a:picLocks noChangeAspect="1"/>
          </p:cNvPicPr>
          <p:nvPr/>
        </p:nvPicPr>
        <p:blipFill>
          <a:blip r:embed="rId6"/>
          <a:stretch>
            <a:fillRect/>
          </a:stretch>
        </p:blipFill>
        <p:spPr>
          <a:xfrm>
            <a:off x="5055925" y="2051241"/>
            <a:ext cx="4372585" cy="1667108"/>
          </a:xfrm>
          <a:prstGeom prst="rect">
            <a:avLst/>
          </a:prstGeom>
        </p:spPr>
      </p:pic>
      <p:pic>
        <p:nvPicPr>
          <p:cNvPr id="7" name="图片 6">
            <a:extLst>
              <a:ext uri="{FF2B5EF4-FFF2-40B4-BE49-F238E27FC236}">
                <a16:creationId xmlns:a16="http://schemas.microsoft.com/office/drawing/2014/main" id="{07A75828-914D-00C1-C102-EA897D0953D2}"/>
              </a:ext>
            </a:extLst>
          </p:cNvPr>
          <p:cNvPicPr>
            <a:picLocks noChangeAspect="1"/>
          </p:cNvPicPr>
          <p:nvPr/>
        </p:nvPicPr>
        <p:blipFill>
          <a:blip r:embed="rId7"/>
          <a:stretch>
            <a:fillRect/>
          </a:stretch>
        </p:blipFill>
        <p:spPr>
          <a:xfrm>
            <a:off x="4322398" y="4097822"/>
            <a:ext cx="5839640" cy="2200582"/>
          </a:xfrm>
          <a:prstGeom prst="rect">
            <a:avLst/>
          </a:prstGeom>
        </p:spPr>
      </p:pic>
    </p:spTree>
    <p:extLst>
      <p:ext uri="{BB962C8B-B14F-4D97-AF65-F5344CB8AC3E}">
        <p14:creationId xmlns:p14="http://schemas.microsoft.com/office/powerpoint/2010/main" val="2118544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0C2BF83-46A8-4510-A0AD-3559D265C458}"/>
              </a:ext>
            </a:extLst>
          </p:cNvPr>
          <p:cNvSpPr>
            <a:spLocks noGrp="1"/>
          </p:cNvSpPr>
          <p:nvPr>
            <p:ph type="body" sz="quarter" idx="10"/>
          </p:nvPr>
        </p:nvSpPr>
        <p:spPr>
          <a:xfrm>
            <a:off x="565150" y="569626"/>
            <a:ext cx="3503930" cy="523220"/>
          </a:xfrm>
        </p:spPr>
        <p:txBody>
          <a:bodyPr>
            <a:spAutoFit/>
          </a:bodyPr>
          <a:lstStyle/>
          <a:p>
            <a:r>
              <a:rPr lang="zh-CN" altLang="en-US" dirty="0"/>
              <a:t>几个关键问题</a:t>
            </a:r>
          </a:p>
        </p:txBody>
      </p:sp>
      <p:cxnSp>
        <p:nvCxnSpPr>
          <p:cNvPr id="35" name="直接连接符 34">
            <a:extLst>
              <a:ext uri="{FF2B5EF4-FFF2-40B4-BE49-F238E27FC236}">
                <a16:creationId xmlns:a16="http://schemas.microsoft.com/office/drawing/2014/main" id="{39D425C7-9205-4D89-A791-1B348E467E8C}"/>
              </a:ext>
            </a:extLst>
          </p:cNvPr>
          <p:cNvCxnSpPr/>
          <p:nvPr/>
        </p:nvCxnSpPr>
        <p:spPr>
          <a:xfrm>
            <a:off x="874713" y="2474981"/>
            <a:ext cx="522128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00E018DC-2F1F-4B94-8FDD-B866175584C1}"/>
              </a:ext>
            </a:extLst>
          </p:cNvPr>
          <p:cNvSpPr/>
          <p:nvPr/>
        </p:nvSpPr>
        <p:spPr>
          <a:xfrm>
            <a:off x="379638" y="2000467"/>
            <a:ext cx="564770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0043F5"/>
                </a:solidFill>
                <a:effectLst/>
                <a:latin typeface="Times New Roman" panose="02020603050405020304" pitchFamily="18" charset="0"/>
              </a:rPr>
              <a:t>KVCache</a:t>
            </a:r>
            <a:r>
              <a:rPr lang="en-US" altLang="zh-CN" b="1" i="0" dirty="0">
                <a:solidFill>
                  <a:srgbClr val="0043F5"/>
                </a:solidFill>
                <a:effectLst/>
                <a:latin typeface="Times New Roman" panose="02020603050405020304" pitchFamily="18" charset="0"/>
              </a:rPr>
              <a:t> </a:t>
            </a:r>
            <a:r>
              <a:rPr lang="zh-CN" altLang="en-US" b="1" i="0" dirty="0">
                <a:solidFill>
                  <a:srgbClr val="0043F5"/>
                </a:solidFill>
                <a:effectLst/>
                <a:latin typeface="Times New Roman" panose="02020603050405020304" pitchFamily="18" charset="0"/>
              </a:rPr>
              <a:t>减少了 </a:t>
            </a:r>
            <a:r>
              <a:rPr lang="en-US" altLang="zh-CN" b="1" i="0" dirty="0">
                <a:solidFill>
                  <a:srgbClr val="0043F5"/>
                </a:solidFill>
                <a:effectLst/>
                <a:latin typeface="Times New Roman" panose="02020603050405020304" pitchFamily="18" charset="0"/>
              </a:rPr>
              <a:t>multi-head attention </a:t>
            </a:r>
            <a:r>
              <a:rPr lang="zh-CN" altLang="en-US" b="1" i="0" dirty="0">
                <a:solidFill>
                  <a:srgbClr val="0043F5"/>
                </a:solidFill>
                <a:effectLst/>
                <a:latin typeface="Times New Roman" panose="02020603050405020304" pitchFamily="18" charset="0"/>
              </a:rPr>
              <a:t>层中哪部分运算</a:t>
            </a:r>
            <a:endParaRPr kumimoji="0" lang="zh-CN" altLang="en-US" b="1" i="0" u="none" strike="noStrike" kern="1200" cap="none" spc="0" normalizeH="0" baseline="0" noProof="0" dirty="0">
              <a:ln>
                <a:noFill/>
              </a:ln>
              <a:solidFill>
                <a:srgbClr val="0043F5"/>
              </a:solidFill>
              <a:effectLst/>
              <a:uLnTx/>
              <a:uFillTx/>
              <a:latin typeface="思源宋体 Heavy"/>
              <a:ea typeface="+mj-ea"/>
              <a:cs typeface="+mn-cs"/>
            </a:endParaRPr>
          </a:p>
        </p:txBody>
      </p:sp>
      <p:sp>
        <p:nvSpPr>
          <p:cNvPr id="38" name="矩形 37">
            <a:extLst>
              <a:ext uri="{FF2B5EF4-FFF2-40B4-BE49-F238E27FC236}">
                <a16:creationId xmlns:a16="http://schemas.microsoft.com/office/drawing/2014/main" id="{9E7ED0BB-CDB3-4100-9140-36061DFDF72F}"/>
              </a:ext>
            </a:extLst>
          </p:cNvPr>
          <p:cNvSpPr/>
          <p:nvPr/>
        </p:nvSpPr>
        <p:spPr>
          <a:xfrm>
            <a:off x="771572" y="4968709"/>
            <a:ext cx="5324428" cy="730777"/>
          </a:xfrm>
          <a:prstGeom prst="rect">
            <a:avLst/>
          </a:prstGeom>
        </p:spPr>
        <p:txBody>
          <a:bodyPr wrap="square">
            <a:spAutoFit/>
          </a:bodyPr>
          <a:lstStyle/>
          <a:p>
            <a:pPr algn="just">
              <a:lnSpc>
                <a:spcPct val="120000"/>
              </a:lnSpc>
            </a:pPr>
            <a:r>
              <a:rPr lang="zh-CN" altLang="en-US" dirty="0">
                <a:latin typeface="+mn-ea"/>
              </a:rPr>
              <a:t>每次计算只需要用到最后一个</a:t>
            </a:r>
            <a:r>
              <a:rPr lang="en-US" altLang="zh-CN" dirty="0">
                <a:latin typeface="+mn-ea"/>
              </a:rPr>
              <a:t>query</a:t>
            </a:r>
          </a:p>
          <a:p>
            <a:pPr algn="just">
              <a:lnSpc>
                <a:spcPct val="120000"/>
              </a:lnSpc>
            </a:pPr>
            <a:r>
              <a:rPr lang="zh-CN" altLang="en-US" dirty="0">
                <a:latin typeface="+mn-ea"/>
              </a:rPr>
              <a:t>缓存</a:t>
            </a:r>
            <a:r>
              <a:rPr lang="en-US" altLang="zh-CN" dirty="0">
                <a:latin typeface="+mn-ea"/>
              </a:rPr>
              <a:t>KV</a:t>
            </a:r>
            <a:r>
              <a:rPr lang="zh-CN" altLang="en-US" dirty="0">
                <a:latin typeface="+mn-ea"/>
              </a:rPr>
              <a:t>实际上也是舍弃了</a:t>
            </a:r>
            <a:r>
              <a:rPr lang="en-US" altLang="zh-CN" dirty="0">
                <a:latin typeface="+mn-ea"/>
              </a:rPr>
              <a:t>query</a:t>
            </a:r>
            <a:r>
              <a:rPr lang="zh-CN" altLang="en-US" dirty="0">
                <a:latin typeface="+mn-ea"/>
              </a:rPr>
              <a:t>相关的重复计算</a:t>
            </a:r>
            <a:endParaRPr lang="en-US" altLang="zh-CN" dirty="0">
              <a:latin typeface="+mn-ea"/>
            </a:endParaRPr>
          </a:p>
        </p:txBody>
      </p:sp>
      <p:cxnSp>
        <p:nvCxnSpPr>
          <p:cNvPr id="40" name="直接连接符 39">
            <a:extLst>
              <a:ext uri="{FF2B5EF4-FFF2-40B4-BE49-F238E27FC236}">
                <a16:creationId xmlns:a16="http://schemas.microsoft.com/office/drawing/2014/main" id="{EB71DD79-E375-48E0-A9C1-3A0FE67C29DD}"/>
              </a:ext>
            </a:extLst>
          </p:cNvPr>
          <p:cNvCxnSpPr/>
          <p:nvPr/>
        </p:nvCxnSpPr>
        <p:spPr>
          <a:xfrm>
            <a:off x="874713" y="4875494"/>
            <a:ext cx="522128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60A14D30-8963-466C-B92E-1C6C73DECE25}"/>
              </a:ext>
            </a:extLst>
          </p:cNvPr>
          <p:cNvSpPr/>
          <p:nvPr/>
        </p:nvSpPr>
        <p:spPr>
          <a:xfrm>
            <a:off x="660400" y="4423238"/>
            <a:ext cx="463460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0043F5"/>
                </a:solidFill>
                <a:effectLst/>
                <a:latin typeface="Times New Roman" panose="02020603050405020304" pitchFamily="18" charset="0"/>
              </a:rPr>
              <a:t>为什么仅缓存 </a:t>
            </a:r>
            <a:r>
              <a:rPr lang="en-US" altLang="zh-CN" b="1" i="0" dirty="0">
                <a:solidFill>
                  <a:srgbClr val="0043F5"/>
                </a:solidFill>
                <a:effectLst/>
                <a:latin typeface="Times New Roman" panose="02020603050405020304" pitchFamily="18" charset="0"/>
              </a:rPr>
              <a:t>key </a:t>
            </a:r>
            <a:r>
              <a:rPr lang="zh-CN" altLang="en-US" b="1" i="0" dirty="0">
                <a:solidFill>
                  <a:srgbClr val="0043F5"/>
                </a:solidFill>
                <a:effectLst/>
                <a:latin typeface="Times New Roman" panose="02020603050405020304" pitchFamily="18" charset="0"/>
              </a:rPr>
              <a:t>和 </a:t>
            </a:r>
            <a:r>
              <a:rPr lang="en-US" altLang="zh-CN" b="1" i="0" dirty="0">
                <a:solidFill>
                  <a:srgbClr val="0043F5"/>
                </a:solidFill>
                <a:effectLst/>
                <a:latin typeface="Times New Roman" panose="02020603050405020304" pitchFamily="18" charset="0"/>
              </a:rPr>
              <a:t>value</a:t>
            </a:r>
            <a:r>
              <a:rPr lang="zh-CN" altLang="en-US" b="1" i="0" dirty="0">
                <a:solidFill>
                  <a:srgbClr val="0043F5"/>
                </a:solidFill>
                <a:effectLst/>
                <a:latin typeface="Times New Roman" panose="02020603050405020304" pitchFamily="18" charset="0"/>
              </a:rPr>
              <a:t>，不缓存 </a:t>
            </a:r>
            <a:r>
              <a:rPr lang="en-US" altLang="zh-CN" b="1" i="0" dirty="0">
                <a:solidFill>
                  <a:srgbClr val="0043F5"/>
                </a:solidFill>
                <a:effectLst/>
                <a:latin typeface="Times New Roman" panose="02020603050405020304" pitchFamily="18" charset="0"/>
              </a:rPr>
              <a:t>query</a:t>
            </a:r>
            <a:r>
              <a:rPr lang="zh-CN" altLang="en-US" b="1" i="0" dirty="0">
                <a:solidFill>
                  <a:srgbClr val="0043F5"/>
                </a:solidFill>
                <a:effectLst/>
                <a:latin typeface="Times New Roman" panose="02020603050405020304" pitchFamily="18" charset="0"/>
              </a:rPr>
              <a:t>？</a:t>
            </a:r>
            <a:endParaRPr kumimoji="0" lang="zh-CN" altLang="en-US" b="1" i="0" u="none" strike="noStrike" kern="1200" cap="none" spc="0" normalizeH="0" baseline="0" noProof="0" dirty="0">
              <a:ln>
                <a:noFill/>
              </a:ln>
              <a:solidFill>
                <a:srgbClr val="0043F5"/>
              </a:solidFill>
              <a:effectLst/>
              <a:uLnTx/>
              <a:uFillTx/>
              <a:latin typeface="思源宋体 Heavy"/>
              <a:ea typeface="+mj-ea"/>
              <a:cs typeface="+mn-cs"/>
            </a:endParaRPr>
          </a:p>
        </p:txBody>
      </p:sp>
      <p:sp>
        <p:nvSpPr>
          <p:cNvPr id="19" name="矩形 18">
            <a:extLst>
              <a:ext uri="{FF2B5EF4-FFF2-40B4-BE49-F238E27FC236}">
                <a16:creationId xmlns:a16="http://schemas.microsoft.com/office/drawing/2014/main" id="{8F88F0D7-0DBF-429B-B570-7AAD2C7387D9}"/>
              </a:ext>
            </a:extLst>
          </p:cNvPr>
          <p:cNvSpPr/>
          <p:nvPr/>
        </p:nvSpPr>
        <p:spPr>
          <a:xfrm>
            <a:off x="6198296" y="2547807"/>
            <a:ext cx="5324428" cy="1395575"/>
          </a:xfrm>
          <a:prstGeom prst="rect">
            <a:avLst/>
          </a:prstGeom>
        </p:spPr>
        <p:txBody>
          <a:bodyPr wrap="square">
            <a:spAutoFit/>
          </a:bodyPr>
          <a:lstStyle/>
          <a:p>
            <a:pPr algn="just">
              <a:lnSpc>
                <a:spcPct val="120000"/>
              </a:lnSpc>
            </a:pPr>
            <a:r>
              <a:rPr lang="zh-CN" altLang="en-US" dirty="0">
                <a:latin typeface="+mn-ea"/>
              </a:rPr>
              <a:t>减少了，</a:t>
            </a:r>
            <a:endParaRPr lang="en-US" altLang="zh-CN" dirty="0">
              <a:latin typeface="+mn-ea"/>
            </a:endParaRPr>
          </a:p>
          <a:p>
            <a:pPr algn="just">
              <a:lnSpc>
                <a:spcPct val="120000"/>
              </a:lnSpc>
            </a:pPr>
            <a:r>
              <a:rPr lang="en-US" altLang="zh-CN" dirty="0">
                <a:latin typeface="+mn-ea"/>
              </a:rPr>
              <a:t> forward() </a:t>
            </a:r>
            <a:r>
              <a:rPr lang="zh-CN" altLang="en-US" dirty="0">
                <a:latin typeface="+mn-ea"/>
              </a:rPr>
              <a:t>函数的输入维度变了，</a:t>
            </a:r>
            <a:endParaRPr lang="en-US" altLang="zh-CN" dirty="0">
              <a:latin typeface="+mn-ea"/>
            </a:endParaRPr>
          </a:p>
          <a:p>
            <a:pPr algn="just">
              <a:lnSpc>
                <a:spcPct val="120000"/>
              </a:lnSpc>
            </a:pPr>
            <a:r>
              <a:rPr lang="zh-CN" altLang="en-US" dirty="0">
                <a:latin typeface="+mn-ea"/>
              </a:rPr>
              <a:t>原来是 </a:t>
            </a:r>
            <a:r>
              <a:rPr lang="en-US" altLang="zh-CN" dirty="0">
                <a:latin typeface="+mn-ea"/>
              </a:rPr>
              <a:t>[batch, </a:t>
            </a:r>
            <a:r>
              <a:rPr lang="en-US" altLang="zh-CN" dirty="0" err="1">
                <a:latin typeface="+mn-ea"/>
              </a:rPr>
              <a:t>seq_len</a:t>
            </a:r>
            <a:r>
              <a:rPr lang="en-US" altLang="zh-CN" dirty="0">
                <a:latin typeface="+mn-ea"/>
              </a:rPr>
              <a:t>, </a:t>
            </a:r>
            <a:r>
              <a:rPr lang="en-US" altLang="zh-CN" dirty="0" err="1">
                <a:latin typeface="+mn-ea"/>
              </a:rPr>
              <a:t>ebemd_dim</a:t>
            </a:r>
            <a:r>
              <a:rPr lang="en-US" altLang="zh-CN" dirty="0">
                <a:latin typeface="+mn-ea"/>
              </a:rPr>
              <a:t>]</a:t>
            </a:r>
            <a:r>
              <a:rPr lang="zh-CN" altLang="en-US" dirty="0">
                <a:latin typeface="+mn-ea"/>
              </a:rPr>
              <a:t>，</a:t>
            </a:r>
            <a:endParaRPr lang="en-US" altLang="zh-CN" dirty="0">
              <a:latin typeface="+mn-ea"/>
            </a:endParaRPr>
          </a:p>
          <a:p>
            <a:pPr algn="just">
              <a:lnSpc>
                <a:spcPct val="120000"/>
              </a:lnSpc>
            </a:pPr>
            <a:r>
              <a:rPr lang="zh-CN" altLang="en-US" dirty="0">
                <a:latin typeface="+mn-ea"/>
              </a:rPr>
              <a:t>使用 </a:t>
            </a:r>
            <a:r>
              <a:rPr lang="en-US" altLang="zh-CN" dirty="0" err="1">
                <a:latin typeface="+mn-ea"/>
              </a:rPr>
              <a:t>KVCache</a:t>
            </a:r>
            <a:r>
              <a:rPr lang="en-US" altLang="zh-CN" dirty="0">
                <a:latin typeface="+mn-ea"/>
              </a:rPr>
              <a:t> </a:t>
            </a:r>
            <a:r>
              <a:rPr lang="zh-CN" altLang="en-US" dirty="0">
                <a:latin typeface="+mn-ea"/>
              </a:rPr>
              <a:t>之后是 </a:t>
            </a:r>
            <a:r>
              <a:rPr lang="en-US" altLang="zh-CN" dirty="0">
                <a:latin typeface="+mn-ea"/>
              </a:rPr>
              <a:t>[batch, 1, </a:t>
            </a:r>
            <a:r>
              <a:rPr lang="en-US" altLang="zh-CN" dirty="0" err="1">
                <a:latin typeface="+mn-ea"/>
              </a:rPr>
              <a:t>ebemd_dim</a:t>
            </a:r>
            <a:r>
              <a:rPr lang="en-US" altLang="zh-CN" dirty="0">
                <a:latin typeface="+mn-ea"/>
              </a:rPr>
              <a:t>]</a:t>
            </a:r>
            <a:r>
              <a:rPr lang="zh-CN" altLang="en-US" dirty="0">
                <a:latin typeface="+mn-ea"/>
              </a:rPr>
              <a:t>。</a:t>
            </a:r>
          </a:p>
        </p:txBody>
      </p:sp>
      <p:cxnSp>
        <p:nvCxnSpPr>
          <p:cNvPr id="20" name="直接连接符 19">
            <a:extLst>
              <a:ext uri="{FF2B5EF4-FFF2-40B4-BE49-F238E27FC236}">
                <a16:creationId xmlns:a16="http://schemas.microsoft.com/office/drawing/2014/main" id="{A127AD3E-F70A-4048-9FE9-0F0DCE2B1E76}"/>
              </a:ext>
            </a:extLst>
          </p:cNvPr>
          <p:cNvCxnSpPr/>
          <p:nvPr/>
        </p:nvCxnSpPr>
        <p:spPr>
          <a:xfrm>
            <a:off x="6301437" y="2474981"/>
            <a:ext cx="522128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22EB9B92-324A-4AA8-8CA2-C2078343357C}"/>
              </a:ext>
            </a:extLst>
          </p:cNvPr>
          <p:cNvSpPr/>
          <p:nvPr/>
        </p:nvSpPr>
        <p:spPr>
          <a:xfrm>
            <a:off x="6269378" y="1778807"/>
            <a:ext cx="4608954"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0043F5"/>
                </a:solidFill>
                <a:effectLst/>
                <a:latin typeface="Times New Roman" panose="02020603050405020304" pitchFamily="18" charset="0"/>
              </a:rPr>
              <a:t>使用了 </a:t>
            </a:r>
            <a:r>
              <a:rPr lang="en-US" altLang="zh-CN" b="1" dirty="0" err="1">
                <a:solidFill>
                  <a:srgbClr val="0043F5"/>
                </a:solidFill>
                <a:latin typeface="Times New Roman" panose="02020603050405020304" pitchFamily="18" charset="0"/>
              </a:rPr>
              <a:t>KVCache</a:t>
            </a:r>
            <a:r>
              <a:rPr lang="en-US" altLang="zh-CN" b="1" i="0" dirty="0">
                <a:solidFill>
                  <a:srgbClr val="0043F5"/>
                </a:solidFill>
                <a:effectLst/>
                <a:latin typeface="Times New Roman" panose="02020603050405020304" pitchFamily="18" charset="0"/>
              </a:rPr>
              <a:t> </a:t>
            </a:r>
            <a:r>
              <a:rPr lang="zh-CN" altLang="en-US" b="1" i="0" dirty="0">
                <a:solidFill>
                  <a:srgbClr val="0043F5"/>
                </a:solidFill>
                <a:effectLst/>
                <a:latin typeface="Times New Roman" panose="02020603050405020304" pitchFamily="18" charset="0"/>
              </a:rPr>
              <a:t>之后，</a:t>
            </a:r>
            <a:endParaRPr lang="en-US" altLang="zh-CN" b="1" i="0" dirty="0">
              <a:solidFill>
                <a:srgbClr val="0043F5"/>
              </a:solidFill>
              <a:effectLst/>
              <a:latin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043F5"/>
                </a:solidFill>
                <a:effectLst/>
                <a:latin typeface="Times New Roman" panose="02020603050405020304" pitchFamily="18" charset="0"/>
              </a:rPr>
              <a:t>MLP</a:t>
            </a:r>
            <a:r>
              <a:rPr lang="zh-CN" altLang="en-US" b="1" i="0" dirty="0">
                <a:solidFill>
                  <a:srgbClr val="0043F5"/>
                </a:solidFill>
                <a:effectLst/>
                <a:latin typeface="Times New Roman" panose="02020603050405020304" pitchFamily="18" charset="0"/>
              </a:rPr>
              <a:t>层（也称</a:t>
            </a:r>
            <a:r>
              <a:rPr lang="en-US" altLang="zh-CN" b="1" i="0" dirty="0">
                <a:solidFill>
                  <a:srgbClr val="0043F5"/>
                </a:solidFill>
                <a:effectLst/>
                <a:latin typeface="Times New Roman" panose="02020603050405020304" pitchFamily="18" charset="0"/>
              </a:rPr>
              <a:t>FFN</a:t>
            </a:r>
            <a:r>
              <a:rPr lang="zh-CN" altLang="en-US" b="1" i="0" dirty="0">
                <a:solidFill>
                  <a:srgbClr val="0043F5"/>
                </a:solidFill>
                <a:effectLst/>
                <a:latin typeface="Times New Roman" panose="02020603050405020304" pitchFamily="18" charset="0"/>
              </a:rPr>
              <a:t>层）的运算有没有减少？</a:t>
            </a:r>
            <a:endParaRPr kumimoji="0" lang="zh-CN" altLang="en-US" b="1" i="0" u="none" strike="noStrike" kern="1200" cap="none" spc="0" normalizeH="0" baseline="0" noProof="0" dirty="0">
              <a:ln>
                <a:noFill/>
              </a:ln>
              <a:solidFill>
                <a:srgbClr val="0043F5"/>
              </a:solidFill>
              <a:effectLst/>
              <a:uLnTx/>
              <a:uFillTx/>
              <a:latin typeface="思源宋体 Heavy"/>
              <a:ea typeface="+mj-ea"/>
              <a:cs typeface="+mn-cs"/>
            </a:endParaRPr>
          </a:p>
        </p:txBody>
      </p:sp>
      <p:sp>
        <p:nvSpPr>
          <p:cNvPr id="24" name="矩形 23">
            <a:extLst>
              <a:ext uri="{FF2B5EF4-FFF2-40B4-BE49-F238E27FC236}">
                <a16:creationId xmlns:a16="http://schemas.microsoft.com/office/drawing/2014/main" id="{E9289CB9-D688-4AAF-9177-625AEAC3D75A}"/>
              </a:ext>
            </a:extLst>
          </p:cNvPr>
          <p:cNvSpPr/>
          <p:nvPr/>
        </p:nvSpPr>
        <p:spPr>
          <a:xfrm>
            <a:off x="6198296" y="4968709"/>
            <a:ext cx="5324428" cy="1398844"/>
          </a:xfrm>
          <a:prstGeom prst="rect">
            <a:avLst/>
          </a:prstGeom>
        </p:spPr>
        <p:txBody>
          <a:bodyPr wrap="square">
            <a:spAutoFit/>
          </a:bodyPr>
          <a:lstStyle/>
          <a:p>
            <a:pPr algn="just">
              <a:lnSpc>
                <a:spcPct val="120000"/>
              </a:lnSpc>
            </a:pPr>
            <a:r>
              <a:rPr lang="zh-CN" altLang="en-US" b="0" i="0" dirty="0">
                <a:solidFill>
                  <a:srgbClr val="191B1F"/>
                </a:solidFill>
                <a:effectLst/>
                <a:latin typeface="-apple-system"/>
              </a:rPr>
              <a:t>假设输入序列的长度为 </a:t>
            </a:r>
            <a:r>
              <a:rPr lang="en-US" altLang="zh-CN" b="0" i="0" dirty="0">
                <a:solidFill>
                  <a:srgbClr val="191B1F"/>
                </a:solidFill>
                <a:effectLst/>
                <a:latin typeface="-apple-system"/>
              </a:rPr>
              <a:t>s </a:t>
            </a:r>
            <a:r>
              <a:rPr lang="zh-CN" altLang="en-US" b="0" i="0" dirty="0">
                <a:solidFill>
                  <a:srgbClr val="191B1F"/>
                </a:solidFill>
                <a:effectLst/>
                <a:latin typeface="-apple-system"/>
              </a:rPr>
              <a:t>，输出序列的长度为 </a:t>
            </a:r>
            <a:r>
              <a:rPr lang="en-US" altLang="zh-CN" b="0" i="0" dirty="0">
                <a:solidFill>
                  <a:srgbClr val="191B1F"/>
                </a:solidFill>
                <a:effectLst/>
                <a:latin typeface="-apple-system"/>
              </a:rPr>
              <a:t>n </a:t>
            </a:r>
            <a:r>
              <a:rPr lang="zh-CN" altLang="en-US" b="0" i="0" dirty="0">
                <a:solidFill>
                  <a:srgbClr val="191B1F"/>
                </a:solidFill>
                <a:effectLst/>
                <a:latin typeface="-apple-system"/>
              </a:rPr>
              <a:t>，以</a:t>
            </a:r>
            <a:r>
              <a:rPr lang="en-US" altLang="zh-CN" b="0" i="0" dirty="0">
                <a:solidFill>
                  <a:srgbClr val="191B1F"/>
                </a:solidFill>
                <a:effectLst/>
                <a:latin typeface="-apple-system"/>
              </a:rPr>
              <a:t>float16</a:t>
            </a:r>
            <a:r>
              <a:rPr lang="zh-CN" altLang="en-US" b="0" i="0" dirty="0">
                <a:solidFill>
                  <a:srgbClr val="191B1F"/>
                </a:solidFill>
                <a:effectLst/>
                <a:latin typeface="-apple-system"/>
              </a:rPr>
              <a:t>来保存</a:t>
            </a:r>
            <a:r>
              <a:rPr lang="en-US" altLang="zh-CN" b="0" i="0" dirty="0">
                <a:solidFill>
                  <a:srgbClr val="191B1F"/>
                </a:solidFill>
                <a:effectLst/>
                <a:latin typeface="-apple-system"/>
              </a:rPr>
              <a:t>KV cache</a:t>
            </a:r>
            <a:r>
              <a:rPr lang="zh-CN" altLang="en-US" b="0" i="0" dirty="0">
                <a:solidFill>
                  <a:srgbClr val="191B1F"/>
                </a:solidFill>
                <a:effectLst/>
                <a:latin typeface="-apple-system"/>
              </a:rPr>
              <a:t>，那么</a:t>
            </a:r>
            <a:r>
              <a:rPr lang="en-US" altLang="zh-CN" b="1" i="0" dirty="0">
                <a:solidFill>
                  <a:srgbClr val="191B1F"/>
                </a:solidFill>
                <a:effectLst/>
                <a:latin typeface="-apple-system"/>
              </a:rPr>
              <a:t>KV cache</a:t>
            </a:r>
            <a:r>
              <a:rPr lang="zh-CN" altLang="en-US" b="1" i="0" dirty="0">
                <a:solidFill>
                  <a:srgbClr val="191B1F"/>
                </a:solidFill>
                <a:effectLst/>
                <a:latin typeface="-apple-system"/>
              </a:rPr>
              <a:t>的峰值显存占用大小为</a:t>
            </a:r>
            <a:r>
              <a:rPr lang="zh-CN" altLang="en-US" b="0" i="0" dirty="0">
                <a:solidFill>
                  <a:srgbClr val="191B1F"/>
                </a:solidFill>
                <a:effectLst/>
                <a:latin typeface="-apple-system"/>
              </a:rPr>
              <a:t> </a:t>
            </a:r>
            <a:r>
              <a:rPr lang="en-US" altLang="zh-CN" b="0" i="0" dirty="0">
                <a:solidFill>
                  <a:srgbClr val="FF0000"/>
                </a:solidFill>
                <a:effectLst/>
                <a:latin typeface="-apple-system"/>
              </a:rPr>
              <a:t>b(</a:t>
            </a:r>
            <a:r>
              <a:rPr lang="en-US" altLang="zh-CN" b="0" i="0" dirty="0" err="1">
                <a:solidFill>
                  <a:srgbClr val="FF0000"/>
                </a:solidFill>
                <a:effectLst/>
                <a:latin typeface="-apple-system"/>
              </a:rPr>
              <a:t>s+n</a:t>
            </a:r>
            <a:r>
              <a:rPr lang="en-US" altLang="zh-CN" b="0" i="0" dirty="0">
                <a:solidFill>
                  <a:srgbClr val="FF0000"/>
                </a:solidFill>
                <a:effectLst/>
                <a:latin typeface="-apple-system"/>
              </a:rPr>
              <a:t>)h∗l∗2∗2= 4blh(</a:t>
            </a:r>
            <a:r>
              <a:rPr lang="en-US" altLang="zh-CN" b="0" i="0" dirty="0" err="1">
                <a:solidFill>
                  <a:srgbClr val="FF0000"/>
                </a:solidFill>
                <a:effectLst/>
                <a:latin typeface="-apple-system"/>
              </a:rPr>
              <a:t>s+n</a:t>
            </a:r>
            <a:r>
              <a:rPr lang="en-US" altLang="zh-CN" b="0" i="0" dirty="0">
                <a:solidFill>
                  <a:srgbClr val="FF0000"/>
                </a:solidFill>
                <a:effectLst/>
                <a:latin typeface="-apple-system"/>
              </a:rPr>
              <a:t>) </a:t>
            </a:r>
            <a:r>
              <a:rPr lang="zh-CN" altLang="en-US" b="0" i="0" dirty="0">
                <a:solidFill>
                  <a:srgbClr val="191B1F"/>
                </a:solidFill>
                <a:effectLst/>
                <a:latin typeface="-apple-system"/>
              </a:rPr>
              <a:t>。这里第一个</a:t>
            </a:r>
            <a:r>
              <a:rPr lang="en-US" altLang="zh-CN" b="0" i="0" dirty="0">
                <a:solidFill>
                  <a:srgbClr val="191B1F"/>
                </a:solidFill>
                <a:effectLst/>
                <a:latin typeface="-apple-system"/>
              </a:rPr>
              <a:t>2</a:t>
            </a:r>
            <a:r>
              <a:rPr lang="zh-CN" altLang="en-US" b="0" i="0" dirty="0">
                <a:solidFill>
                  <a:srgbClr val="191B1F"/>
                </a:solidFill>
                <a:effectLst/>
                <a:latin typeface="-apple-system"/>
              </a:rPr>
              <a:t>表示</a:t>
            </a:r>
            <a:r>
              <a:rPr lang="en-US" altLang="zh-CN" b="0" i="0" dirty="0">
                <a:solidFill>
                  <a:srgbClr val="191B1F"/>
                </a:solidFill>
                <a:effectLst/>
                <a:latin typeface="-apple-system"/>
              </a:rPr>
              <a:t>K/V cache</a:t>
            </a:r>
            <a:r>
              <a:rPr lang="zh-CN" altLang="en-US" b="0" i="0" dirty="0">
                <a:solidFill>
                  <a:srgbClr val="191B1F"/>
                </a:solidFill>
                <a:effectLst/>
                <a:latin typeface="-apple-system"/>
              </a:rPr>
              <a:t>，第二个</a:t>
            </a:r>
            <a:r>
              <a:rPr lang="en-US" altLang="zh-CN" b="0" i="0" dirty="0">
                <a:solidFill>
                  <a:srgbClr val="191B1F"/>
                </a:solidFill>
                <a:effectLst/>
                <a:latin typeface="-apple-system"/>
              </a:rPr>
              <a:t>2</a:t>
            </a:r>
            <a:r>
              <a:rPr lang="zh-CN" altLang="en-US" b="0" i="0" dirty="0">
                <a:solidFill>
                  <a:srgbClr val="191B1F"/>
                </a:solidFill>
                <a:effectLst/>
                <a:latin typeface="-apple-system"/>
              </a:rPr>
              <a:t>表示</a:t>
            </a:r>
            <a:r>
              <a:rPr lang="en-US" altLang="zh-CN" b="0" i="0" dirty="0">
                <a:solidFill>
                  <a:srgbClr val="191B1F"/>
                </a:solidFill>
                <a:effectLst/>
                <a:latin typeface="-apple-system"/>
              </a:rPr>
              <a:t>float16</a:t>
            </a:r>
            <a:r>
              <a:rPr lang="zh-CN" altLang="en-US" b="0" i="0" dirty="0">
                <a:solidFill>
                  <a:srgbClr val="191B1F"/>
                </a:solidFill>
                <a:effectLst/>
                <a:latin typeface="-apple-system"/>
              </a:rPr>
              <a:t>占</a:t>
            </a:r>
            <a:r>
              <a:rPr lang="en-US" altLang="zh-CN" b="0" i="0" dirty="0">
                <a:solidFill>
                  <a:srgbClr val="191B1F"/>
                </a:solidFill>
                <a:effectLst/>
                <a:latin typeface="-apple-system"/>
              </a:rPr>
              <a:t>2</a:t>
            </a:r>
            <a:r>
              <a:rPr lang="zh-CN" altLang="en-US" b="0" i="0" dirty="0">
                <a:solidFill>
                  <a:srgbClr val="191B1F"/>
                </a:solidFill>
                <a:effectLst/>
                <a:latin typeface="-apple-system"/>
              </a:rPr>
              <a:t>个</a:t>
            </a:r>
            <a:r>
              <a:rPr lang="en-US" altLang="zh-CN" b="0" i="0" dirty="0">
                <a:solidFill>
                  <a:srgbClr val="191B1F"/>
                </a:solidFill>
                <a:effectLst/>
                <a:latin typeface="-apple-system"/>
              </a:rPr>
              <a:t>bytes</a:t>
            </a:r>
            <a:r>
              <a:rPr lang="zh-CN" altLang="en-US" b="0" i="0" dirty="0">
                <a:solidFill>
                  <a:srgbClr val="191B1F"/>
                </a:solidFill>
                <a:effectLst/>
                <a:latin typeface="-apple-system"/>
              </a:rPr>
              <a:t>。</a:t>
            </a:r>
            <a:endParaRPr lang="zh-CN" altLang="en-US" dirty="0">
              <a:latin typeface="+mn-ea"/>
            </a:endParaRPr>
          </a:p>
        </p:txBody>
      </p:sp>
      <p:cxnSp>
        <p:nvCxnSpPr>
          <p:cNvPr id="25" name="直接连接符 24">
            <a:extLst>
              <a:ext uri="{FF2B5EF4-FFF2-40B4-BE49-F238E27FC236}">
                <a16:creationId xmlns:a16="http://schemas.microsoft.com/office/drawing/2014/main" id="{C16AECF2-AFD0-4490-A6A9-18C0ECF37DB8}"/>
              </a:ext>
            </a:extLst>
          </p:cNvPr>
          <p:cNvCxnSpPr/>
          <p:nvPr/>
        </p:nvCxnSpPr>
        <p:spPr>
          <a:xfrm>
            <a:off x="6301437" y="4875494"/>
            <a:ext cx="522128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817B30A4-A33C-4523-9426-9D8FF0B4AE47}"/>
              </a:ext>
            </a:extLst>
          </p:cNvPr>
          <p:cNvSpPr/>
          <p:nvPr/>
        </p:nvSpPr>
        <p:spPr>
          <a:xfrm>
            <a:off x="6198296" y="4401986"/>
            <a:ext cx="226215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FF0000"/>
                </a:solidFill>
                <a:effectLst/>
                <a:uLnTx/>
                <a:uFillTx/>
                <a:latin typeface="思源宋体 Heavy"/>
                <a:ea typeface="+mj-ea"/>
                <a:cs typeface="+mn-cs"/>
              </a:rPr>
              <a:t>峰值显存占用是多少</a:t>
            </a:r>
          </a:p>
        </p:txBody>
      </p:sp>
      <p:sp>
        <p:nvSpPr>
          <p:cNvPr id="5" name="文本框 4">
            <a:extLst>
              <a:ext uri="{FF2B5EF4-FFF2-40B4-BE49-F238E27FC236}">
                <a16:creationId xmlns:a16="http://schemas.microsoft.com/office/drawing/2014/main" id="{0F0768BE-9C1E-9A61-3586-42F306275918}"/>
              </a:ext>
            </a:extLst>
          </p:cNvPr>
          <p:cNvSpPr txBox="1"/>
          <p:nvPr/>
        </p:nvSpPr>
        <p:spPr>
          <a:xfrm>
            <a:off x="1537521" y="2833249"/>
            <a:ext cx="184731" cy="736805"/>
          </a:xfrm>
          <a:prstGeom prst="rect">
            <a:avLst/>
          </a:prstGeom>
          <a:noFill/>
        </p:spPr>
        <p:txBody>
          <a:bodyPr wrap="none" rtlCol="0">
            <a:spAutoFit/>
          </a:bodyPr>
          <a:lstStyle/>
          <a:p>
            <a:pPr algn="just">
              <a:lnSpc>
                <a:spcPct val="120000"/>
              </a:lnSpc>
            </a:pPr>
            <a:endParaRPr lang="en-US" altLang="zh-CN" sz="1200" dirty="0"/>
          </a:p>
          <a:p>
            <a:pPr algn="just">
              <a:lnSpc>
                <a:spcPct val="120000"/>
              </a:lnSpc>
            </a:pPr>
            <a:endParaRPr lang="en-US" altLang="zh-CN" sz="1200" dirty="0"/>
          </a:p>
          <a:p>
            <a:pPr algn="just">
              <a:lnSpc>
                <a:spcPct val="120000"/>
              </a:lnSpc>
            </a:pPr>
            <a:endParaRPr lang="zh-CN" altLang="en-US" sz="1200" dirty="0"/>
          </a:p>
        </p:txBody>
      </p:sp>
      <p:pic>
        <p:nvPicPr>
          <p:cNvPr id="9" name="图片 8">
            <a:extLst>
              <a:ext uri="{FF2B5EF4-FFF2-40B4-BE49-F238E27FC236}">
                <a16:creationId xmlns:a16="http://schemas.microsoft.com/office/drawing/2014/main" id="{ED3A616A-4E11-7EDD-D7BA-BD22989CE851}"/>
              </a:ext>
            </a:extLst>
          </p:cNvPr>
          <p:cNvPicPr>
            <a:picLocks noChangeAspect="1"/>
          </p:cNvPicPr>
          <p:nvPr/>
        </p:nvPicPr>
        <p:blipFill>
          <a:blip r:embed="rId2"/>
          <a:stretch>
            <a:fillRect/>
          </a:stretch>
        </p:blipFill>
        <p:spPr>
          <a:xfrm>
            <a:off x="565150" y="2646645"/>
            <a:ext cx="4694327" cy="1499746"/>
          </a:xfrm>
          <a:prstGeom prst="rect">
            <a:avLst/>
          </a:prstGeom>
        </p:spPr>
      </p:pic>
    </p:spTree>
    <p:extLst>
      <p:ext uri="{BB962C8B-B14F-4D97-AF65-F5344CB8AC3E}">
        <p14:creationId xmlns:p14="http://schemas.microsoft.com/office/powerpoint/2010/main" val="428361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6F07BE-A110-4D16-B09C-3A22263E81C7}"/>
              </a:ext>
            </a:extLst>
          </p:cNvPr>
          <p:cNvSpPr>
            <a:spLocks noGrp="1"/>
          </p:cNvSpPr>
          <p:nvPr>
            <p:ph type="body" sz="quarter" idx="10"/>
          </p:nvPr>
        </p:nvSpPr>
        <p:spPr>
          <a:xfrm>
            <a:off x="565149" y="569626"/>
            <a:ext cx="4206473" cy="523220"/>
          </a:xfrm>
        </p:spPr>
        <p:txBody>
          <a:bodyPr wrap="square">
            <a:spAutoFit/>
          </a:bodyPr>
          <a:lstStyle/>
          <a:p>
            <a:r>
              <a:rPr lang="zh-CN" altLang="en-US" sz="2800" dirty="0">
                <a:effectLst/>
              </a:rPr>
              <a:t>如何使用：从软件角度</a:t>
            </a:r>
          </a:p>
        </p:txBody>
      </p:sp>
      <p:grpSp>
        <p:nvGrpSpPr>
          <p:cNvPr id="4" name="组合 3">
            <a:extLst>
              <a:ext uri="{FF2B5EF4-FFF2-40B4-BE49-F238E27FC236}">
                <a16:creationId xmlns:a16="http://schemas.microsoft.com/office/drawing/2014/main" id="{94CB4D0C-85FD-46EB-BD09-663A808B584D}"/>
              </a:ext>
            </a:extLst>
          </p:cNvPr>
          <p:cNvGrpSpPr/>
          <p:nvPr/>
        </p:nvGrpSpPr>
        <p:grpSpPr>
          <a:xfrm>
            <a:off x="1911630" y="1746220"/>
            <a:ext cx="8412789" cy="3790664"/>
            <a:chOff x="1911630" y="1746220"/>
            <a:chExt cx="8412789" cy="3790664"/>
          </a:xfrm>
        </p:grpSpPr>
        <p:grpSp>
          <p:nvGrpSpPr>
            <p:cNvPr id="47" name="组合 46">
              <a:extLst>
                <a:ext uri="{FF2B5EF4-FFF2-40B4-BE49-F238E27FC236}">
                  <a16:creationId xmlns:a16="http://schemas.microsoft.com/office/drawing/2014/main" id="{766FB10C-8595-4F06-86AD-85CF63AB1F9B}"/>
                </a:ext>
              </a:extLst>
            </p:cNvPr>
            <p:cNvGrpSpPr/>
            <p:nvPr/>
          </p:nvGrpSpPr>
          <p:grpSpPr>
            <a:xfrm flipH="1" flipV="1">
              <a:off x="7638369" y="4349435"/>
              <a:ext cx="2686050" cy="647700"/>
              <a:chOff x="-590550" y="381000"/>
              <a:chExt cx="2686050" cy="647700"/>
            </a:xfrm>
          </p:grpSpPr>
          <p:cxnSp>
            <p:nvCxnSpPr>
              <p:cNvPr id="50" name="直接连接符 49">
                <a:extLst>
                  <a:ext uri="{FF2B5EF4-FFF2-40B4-BE49-F238E27FC236}">
                    <a16:creationId xmlns:a16="http://schemas.microsoft.com/office/drawing/2014/main" id="{4A332E6E-B5DD-4D4F-895F-909AC9780C39}"/>
                  </a:ext>
                </a:extLst>
              </p:cNvPr>
              <p:cNvCxnSpPr/>
              <p:nvPr/>
            </p:nvCxnSpPr>
            <p:spPr>
              <a:xfrm>
                <a:off x="1447800" y="381000"/>
                <a:ext cx="647700" cy="647700"/>
              </a:xfrm>
              <a:prstGeom prst="line">
                <a:avLst/>
              </a:prstGeom>
              <a:ln w="317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6F6B354-B757-4B23-B3EF-D262B8CF5D15}"/>
                  </a:ext>
                </a:extLst>
              </p:cNvPr>
              <p:cNvCxnSpPr/>
              <p:nvPr/>
            </p:nvCxnSpPr>
            <p:spPr>
              <a:xfrm flipH="1">
                <a:off x="-590550" y="381000"/>
                <a:ext cx="2038350" cy="0"/>
              </a:xfrm>
              <a:prstGeom prst="line">
                <a:avLst/>
              </a:prstGeom>
              <a:ln w="31750" cap="rnd">
                <a:solidFill>
                  <a:schemeClr val="tx2"/>
                </a:solidFill>
                <a:tailEnd type="oval"/>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2C096545-F3D1-4CAE-B560-4CA7382BDDE4}"/>
                </a:ext>
              </a:extLst>
            </p:cNvPr>
            <p:cNvSpPr txBox="1"/>
            <p:nvPr/>
          </p:nvSpPr>
          <p:spPr>
            <a:xfrm flipH="1">
              <a:off x="8600719" y="4100711"/>
              <a:ext cx="184731" cy="769441"/>
            </a:xfrm>
            <a:prstGeom prst="rect">
              <a:avLst/>
            </a:prstGeom>
            <a:noFill/>
          </p:spPr>
          <p:txBody>
            <a:bodyPr wrap="none" rtlCol="0">
              <a:spAutoFit/>
            </a:bodyPr>
            <a:lstStyle/>
            <a:p>
              <a:endParaRPr lang="zh-CN" altLang="en-US" sz="4400" dirty="0">
                <a:solidFill>
                  <a:schemeClr val="tx2"/>
                </a:solidFill>
                <a:latin typeface="+mj-ea"/>
                <a:ea typeface="+mj-ea"/>
                <a:sym typeface="Arial" panose="020B0604020202020204" pitchFamily="34" charset="0"/>
              </a:endParaRPr>
            </a:p>
          </p:txBody>
        </p:sp>
        <p:sp>
          <p:nvSpPr>
            <p:cNvPr id="49" name="文本框 48">
              <a:extLst>
                <a:ext uri="{FF2B5EF4-FFF2-40B4-BE49-F238E27FC236}">
                  <a16:creationId xmlns:a16="http://schemas.microsoft.com/office/drawing/2014/main" id="{B3669EF6-60A4-479E-8F03-6A6A4912AA3C}"/>
                </a:ext>
              </a:extLst>
            </p:cNvPr>
            <p:cNvSpPr txBox="1"/>
            <p:nvPr/>
          </p:nvSpPr>
          <p:spPr>
            <a:xfrm flipH="1">
              <a:off x="8600719" y="5075219"/>
              <a:ext cx="184731" cy="461665"/>
            </a:xfrm>
            <a:prstGeom prst="rect">
              <a:avLst/>
            </a:prstGeom>
            <a:noFill/>
          </p:spPr>
          <p:txBody>
            <a:bodyPr wrap="none" rtlCol="0">
              <a:spAutoFit/>
            </a:bodyPr>
            <a:lstStyle/>
            <a:p>
              <a:endParaRPr lang="zh-CN" altLang="en-US" sz="2400" dirty="0">
                <a:solidFill>
                  <a:schemeClr val="tx2"/>
                </a:solidFill>
                <a:latin typeface="+mj-ea"/>
                <a:ea typeface="+mj-ea"/>
                <a:sym typeface="Arial" panose="020B0604020202020204" pitchFamily="34" charset="0"/>
              </a:endParaRPr>
            </a:p>
          </p:txBody>
        </p:sp>
        <p:grpSp>
          <p:nvGrpSpPr>
            <p:cNvPr id="42" name="组合 41">
              <a:extLst>
                <a:ext uri="{FF2B5EF4-FFF2-40B4-BE49-F238E27FC236}">
                  <a16:creationId xmlns:a16="http://schemas.microsoft.com/office/drawing/2014/main" id="{9D3EBFC8-1F07-42B4-8D5D-FE282968B92D}"/>
                </a:ext>
              </a:extLst>
            </p:cNvPr>
            <p:cNvGrpSpPr/>
            <p:nvPr/>
          </p:nvGrpSpPr>
          <p:grpSpPr>
            <a:xfrm>
              <a:off x="1911630" y="2652731"/>
              <a:ext cx="2686050" cy="647700"/>
              <a:chOff x="-590550" y="381000"/>
              <a:chExt cx="2686050" cy="647700"/>
            </a:xfrm>
          </p:grpSpPr>
          <p:cxnSp>
            <p:nvCxnSpPr>
              <p:cNvPr id="45" name="直接连接符 44">
                <a:extLst>
                  <a:ext uri="{FF2B5EF4-FFF2-40B4-BE49-F238E27FC236}">
                    <a16:creationId xmlns:a16="http://schemas.microsoft.com/office/drawing/2014/main" id="{D8178ED5-B188-474F-A534-BEA6979A6DFB}"/>
                  </a:ext>
                </a:extLst>
              </p:cNvPr>
              <p:cNvCxnSpPr/>
              <p:nvPr/>
            </p:nvCxnSpPr>
            <p:spPr>
              <a:xfrm>
                <a:off x="1447800" y="381000"/>
                <a:ext cx="647700" cy="647700"/>
              </a:xfrm>
              <a:prstGeom prst="line">
                <a:avLst/>
              </a:prstGeom>
              <a:ln w="3175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1089D38-8AE9-4E97-9328-B00DD1619024}"/>
                  </a:ext>
                </a:extLst>
              </p:cNvPr>
              <p:cNvCxnSpPr/>
              <p:nvPr/>
            </p:nvCxnSpPr>
            <p:spPr>
              <a:xfrm flipH="1">
                <a:off x="-590550" y="381000"/>
                <a:ext cx="2038350" cy="0"/>
              </a:xfrm>
              <a:prstGeom prst="line">
                <a:avLst/>
              </a:prstGeom>
              <a:ln w="31750" cap="rnd">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sp>
          <p:nvSpPr>
            <p:cNvPr id="43" name="文本框 42">
              <a:extLst>
                <a:ext uri="{FF2B5EF4-FFF2-40B4-BE49-F238E27FC236}">
                  <a16:creationId xmlns:a16="http://schemas.microsoft.com/office/drawing/2014/main" id="{E6409D03-E530-480B-8EB9-47B98ACA8164}"/>
                </a:ext>
              </a:extLst>
            </p:cNvPr>
            <p:cNvSpPr txBox="1"/>
            <p:nvPr/>
          </p:nvSpPr>
          <p:spPr>
            <a:xfrm>
              <a:off x="3385164" y="1746220"/>
              <a:ext cx="184731" cy="769441"/>
            </a:xfrm>
            <a:prstGeom prst="rect">
              <a:avLst/>
            </a:prstGeom>
            <a:noFill/>
          </p:spPr>
          <p:txBody>
            <a:bodyPr wrap="none" rtlCol="0">
              <a:spAutoFit/>
            </a:bodyPr>
            <a:lstStyle/>
            <a:p>
              <a:pPr algn="r"/>
              <a:endParaRPr lang="zh-CN" altLang="en-US" sz="4400" dirty="0">
                <a:solidFill>
                  <a:schemeClr val="accent1"/>
                </a:solidFill>
                <a:latin typeface="+mj-ea"/>
                <a:ea typeface="+mj-ea"/>
                <a:sym typeface="Arial" panose="020B0604020202020204" pitchFamily="34" charset="0"/>
              </a:endParaRPr>
            </a:p>
          </p:txBody>
        </p:sp>
        <p:sp>
          <p:nvSpPr>
            <p:cNvPr id="44" name="文本框 43">
              <a:extLst>
                <a:ext uri="{FF2B5EF4-FFF2-40B4-BE49-F238E27FC236}">
                  <a16:creationId xmlns:a16="http://schemas.microsoft.com/office/drawing/2014/main" id="{20DDAC64-1C23-4D74-9244-AD21D6E377FA}"/>
                </a:ext>
              </a:extLst>
            </p:cNvPr>
            <p:cNvSpPr txBox="1"/>
            <p:nvPr/>
          </p:nvSpPr>
          <p:spPr>
            <a:xfrm>
              <a:off x="3385164" y="2652731"/>
              <a:ext cx="184731" cy="461665"/>
            </a:xfrm>
            <a:prstGeom prst="rect">
              <a:avLst/>
            </a:prstGeom>
            <a:noFill/>
          </p:spPr>
          <p:txBody>
            <a:bodyPr wrap="none" rtlCol="0">
              <a:spAutoFit/>
            </a:bodyPr>
            <a:lstStyle/>
            <a:p>
              <a:pPr algn="r"/>
              <a:endParaRPr lang="zh-CN" altLang="en-US" sz="2400" dirty="0">
                <a:solidFill>
                  <a:schemeClr val="accent1"/>
                </a:solidFill>
                <a:latin typeface="+mj-ea"/>
                <a:ea typeface="+mj-ea"/>
                <a:sym typeface="Arial" panose="020B0604020202020204" pitchFamily="34" charset="0"/>
              </a:endParaRPr>
            </a:p>
          </p:txBody>
        </p:sp>
      </p:grpSp>
      <p:sp>
        <p:nvSpPr>
          <p:cNvPr id="35" name="文本框 34">
            <a:extLst>
              <a:ext uri="{FF2B5EF4-FFF2-40B4-BE49-F238E27FC236}">
                <a16:creationId xmlns:a16="http://schemas.microsoft.com/office/drawing/2014/main" id="{C1B2F467-B28A-4FBA-ACFD-0FC746F5A813}"/>
              </a:ext>
            </a:extLst>
          </p:cNvPr>
          <p:cNvSpPr txBox="1"/>
          <p:nvPr/>
        </p:nvSpPr>
        <p:spPr>
          <a:xfrm>
            <a:off x="470079" y="3489079"/>
            <a:ext cx="3513345" cy="138300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en-US" altLang="zh-CN" sz="1600" dirty="0" err="1">
                <a:latin typeface="+mn-ea"/>
                <a:ea typeface="+mn-ea"/>
              </a:rPr>
              <a:t>model.generate</a:t>
            </a:r>
            <a:r>
              <a:rPr lang="en-US" altLang="zh-CN" sz="1600" dirty="0">
                <a:latin typeface="+mn-ea"/>
                <a:ea typeface="+mn-ea"/>
              </a:rPr>
              <a:t>()</a:t>
            </a:r>
            <a:r>
              <a:rPr lang="zh-CN" altLang="en-US" sz="1600" dirty="0">
                <a:latin typeface="+mn-ea"/>
                <a:ea typeface="+mn-ea"/>
              </a:rPr>
              <a:t>和 </a:t>
            </a:r>
            <a:r>
              <a:rPr lang="en-US" altLang="zh-CN" sz="1600" dirty="0" err="1">
                <a:latin typeface="+mn-ea"/>
                <a:ea typeface="+mn-ea"/>
              </a:rPr>
              <a:t>model.forward</a:t>
            </a:r>
            <a:r>
              <a:rPr lang="en-US" altLang="zh-CN" sz="1600" dirty="0">
                <a:latin typeface="+mn-ea"/>
                <a:ea typeface="+mn-ea"/>
              </a:rPr>
              <a:t>()</a:t>
            </a:r>
          </a:p>
          <a:p>
            <a:pPr>
              <a:lnSpc>
                <a:spcPct val="120000"/>
              </a:lnSpc>
            </a:pPr>
            <a:endParaRPr lang="en-US" altLang="zh-CN" sz="1600" dirty="0">
              <a:latin typeface="+mn-ea"/>
              <a:ea typeface="+mn-ea"/>
            </a:endParaRPr>
          </a:p>
          <a:p>
            <a:pPr>
              <a:lnSpc>
                <a:spcPct val="120000"/>
              </a:lnSpc>
            </a:pPr>
            <a:r>
              <a:rPr lang="zh-CN" altLang="en-US" sz="1600" dirty="0">
                <a:latin typeface="+mn-ea"/>
                <a:ea typeface="+mn-ea"/>
              </a:rPr>
              <a:t>对于现有模型来说已经封装的很好了</a:t>
            </a:r>
            <a:endParaRPr lang="en-US" altLang="zh-CN" sz="1600" dirty="0">
              <a:latin typeface="+mn-ea"/>
              <a:ea typeface="+mn-ea"/>
            </a:endParaRPr>
          </a:p>
          <a:p>
            <a:pPr>
              <a:lnSpc>
                <a:spcPct val="120000"/>
              </a:lnSpc>
            </a:pPr>
            <a:endParaRPr lang="en-US" altLang="zh-CN" sz="1400" dirty="0">
              <a:latin typeface="+mn-ea"/>
              <a:ea typeface="+mn-ea"/>
            </a:endParaRPr>
          </a:p>
          <a:p>
            <a:pPr>
              <a:lnSpc>
                <a:spcPct val="120000"/>
              </a:lnSpc>
            </a:pPr>
            <a:endParaRPr lang="en-US" altLang="zh-CN" sz="1400" dirty="0">
              <a:latin typeface="+mn-ea"/>
              <a:ea typeface="+mn-ea"/>
            </a:endParaRPr>
          </a:p>
        </p:txBody>
      </p:sp>
      <p:sp>
        <p:nvSpPr>
          <p:cNvPr id="36" name="文本框 35">
            <a:extLst>
              <a:ext uri="{FF2B5EF4-FFF2-40B4-BE49-F238E27FC236}">
                <a16:creationId xmlns:a16="http://schemas.microsoft.com/office/drawing/2014/main" id="{8A3E298C-455E-4068-BD9F-C99A1A6A865C}"/>
              </a:ext>
            </a:extLst>
          </p:cNvPr>
          <p:cNvSpPr txBox="1"/>
          <p:nvPr/>
        </p:nvSpPr>
        <p:spPr>
          <a:xfrm>
            <a:off x="8753242" y="1746220"/>
            <a:ext cx="2721718" cy="238079"/>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endParaRPr lang="en-US" altLang="zh-CN" sz="1400" dirty="0">
              <a:latin typeface="+mn-ea"/>
              <a:ea typeface="+mn-ea"/>
            </a:endParaRPr>
          </a:p>
        </p:txBody>
      </p:sp>
      <p:graphicFrame>
        <p:nvGraphicFramePr>
          <p:cNvPr id="38" name="图表 37">
            <a:extLst>
              <a:ext uri="{FF2B5EF4-FFF2-40B4-BE49-F238E27FC236}">
                <a16:creationId xmlns:a16="http://schemas.microsoft.com/office/drawing/2014/main" id="{0A240118-B619-4A21-8C11-D1974C78378D}"/>
              </a:ext>
            </a:extLst>
          </p:cNvPr>
          <p:cNvGraphicFramePr/>
          <p:nvPr/>
        </p:nvGraphicFramePr>
        <p:xfrm>
          <a:off x="3140230" y="1813757"/>
          <a:ext cx="5955588" cy="3970393"/>
        </p:xfrm>
        <a:graphic>
          <a:graphicData uri="http://schemas.openxmlformats.org/drawingml/2006/chart">
            <c:chart xmlns:c="http://schemas.openxmlformats.org/drawingml/2006/chart" xmlns:r="http://schemas.openxmlformats.org/officeDocument/2006/relationships" r:id="rId2"/>
          </a:graphicData>
        </a:graphic>
      </p:graphicFrame>
      <p:pic>
        <p:nvPicPr>
          <p:cNvPr id="41" name="图形 40" descr="会议">
            <a:extLst>
              <a:ext uri="{FF2B5EF4-FFF2-40B4-BE49-F238E27FC236}">
                <a16:creationId xmlns:a16="http://schemas.microsoft.com/office/drawing/2014/main" id="{F022C0A3-52B8-4F81-B61D-688006B3106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07778" y="2838409"/>
            <a:ext cx="1089360" cy="1089360"/>
          </a:xfrm>
          <a:prstGeom prst="rect">
            <a:avLst/>
          </a:prstGeom>
        </p:spPr>
      </p:pic>
      <p:sp>
        <p:nvSpPr>
          <p:cNvPr id="3" name="文本框 2">
            <a:extLst>
              <a:ext uri="{FF2B5EF4-FFF2-40B4-BE49-F238E27FC236}">
                <a16:creationId xmlns:a16="http://schemas.microsoft.com/office/drawing/2014/main" id="{841FA465-FA59-4627-3C7C-CBD7F9FD7FBF}"/>
              </a:ext>
            </a:extLst>
          </p:cNvPr>
          <p:cNvSpPr txBox="1"/>
          <p:nvPr/>
        </p:nvSpPr>
        <p:spPr>
          <a:xfrm>
            <a:off x="722596" y="2161921"/>
            <a:ext cx="3260829" cy="431400"/>
          </a:xfrm>
          <a:prstGeom prst="rect">
            <a:avLst/>
          </a:prstGeom>
          <a:noFill/>
        </p:spPr>
        <p:txBody>
          <a:bodyPr wrap="none" rtlCol="0">
            <a:spAutoFit/>
          </a:bodyPr>
          <a:lstStyle/>
          <a:p>
            <a:pPr algn="just">
              <a:lnSpc>
                <a:spcPct val="120000"/>
              </a:lnSpc>
            </a:pPr>
            <a:r>
              <a:rPr lang="en-US" altLang="zh-CN" sz="2000" dirty="0" err="1"/>
              <a:t>Huggingface</a:t>
            </a:r>
            <a:r>
              <a:rPr lang="en-US" altLang="zh-CN" sz="2000" dirty="0"/>
              <a:t> </a:t>
            </a:r>
            <a:r>
              <a:rPr lang="en-US" altLang="zh-CN" sz="2000" dirty="0" err="1"/>
              <a:t>tranformers</a:t>
            </a:r>
            <a:r>
              <a:rPr lang="zh-CN" altLang="en-US" sz="2000" dirty="0"/>
              <a:t>库</a:t>
            </a:r>
          </a:p>
        </p:txBody>
      </p:sp>
      <p:sp>
        <p:nvSpPr>
          <p:cNvPr id="5" name="文本框 4">
            <a:extLst>
              <a:ext uri="{FF2B5EF4-FFF2-40B4-BE49-F238E27FC236}">
                <a16:creationId xmlns:a16="http://schemas.microsoft.com/office/drawing/2014/main" id="{3743C07E-F145-E04C-C729-F1D75ED5DD6E}"/>
              </a:ext>
            </a:extLst>
          </p:cNvPr>
          <p:cNvSpPr txBox="1"/>
          <p:nvPr/>
        </p:nvSpPr>
        <p:spPr>
          <a:xfrm>
            <a:off x="9156120" y="5124119"/>
            <a:ext cx="1107996" cy="397545"/>
          </a:xfrm>
          <a:prstGeom prst="rect">
            <a:avLst/>
          </a:prstGeom>
          <a:noFill/>
        </p:spPr>
        <p:txBody>
          <a:bodyPr wrap="none" rtlCol="0">
            <a:spAutoFit/>
          </a:bodyPr>
          <a:lstStyle/>
          <a:p>
            <a:pPr algn="just">
              <a:lnSpc>
                <a:spcPct val="120000"/>
              </a:lnSpc>
            </a:pPr>
            <a:r>
              <a:rPr lang="zh-CN" altLang="en-US" dirty="0"/>
              <a:t>自行实现</a:t>
            </a:r>
          </a:p>
        </p:txBody>
      </p:sp>
      <p:sp>
        <p:nvSpPr>
          <p:cNvPr id="6" name="文本框 5">
            <a:extLst>
              <a:ext uri="{FF2B5EF4-FFF2-40B4-BE49-F238E27FC236}">
                <a16:creationId xmlns:a16="http://schemas.microsoft.com/office/drawing/2014/main" id="{3F0E2A99-13A9-086F-0AB0-1A56CB41E064}"/>
              </a:ext>
            </a:extLst>
          </p:cNvPr>
          <p:cNvSpPr txBox="1"/>
          <p:nvPr/>
        </p:nvSpPr>
        <p:spPr>
          <a:xfrm>
            <a:off x="8740500" y="3927769"/>
            <a:ext cx="2223686" cy="849784"/>
          </a:xfrm>
          <a:prstGeom prst="rect">
            <a:avLst/>
          </a:prstGeom>
          <a:noFill/>
        </p:spPr>
        <p:txBody>
          <a:bodyPr wrap="none" rtlCol="0">
            <a:spAutoFit/>
          </a:bodyPr>
          <a:lstStyle/>
          <a:p>
            <a:pPr algn="just">
              <a:lnSpc>
                <a:spcPct val="120000"/>
              </a:lnSpc>
            </a:pPr>
            <a:r>
              <a:rPr lang="zh-CN" altLang="en-US" dirty="0"/>
              <a:t>相关代码非常多</a:t>
            </a:r>
            <a:endParaRPr lang="en-US" altLang="zh-CN" dirty="0"/>
          </a:p>
          <a:p>
            <a:pPr algn="just">
              <a:lnSpc>
                <a:spcPct val="120000"/>
              </a:lnSpc>
            </a:pPr>
            <a:endParaRPr lang="en-US" altLang="zh-CN" sz="1200" dirty="0"/>
          </a:p>
          <a:p>
            <a:pPr algn="just">
              <a:lnSpc>
                <a:spcPct val="120000"/>
              </a:lnSpc>
            </a:pPr>
            <a:r>
              <a:rPr lang="en-US" altLang="zh-CN" sz="1200" dirty="0">
                <a:hlinkClick r:id="rId5"/>
              </a:rPr>
              <a:t>Index - </a:t>
            </a:r>
            <a:r>
              <a:rPr lang="zh-CN" altLang="en-US" sz="1200" dirty="0">
                <a:hlinkClick r:id="rId5"/>
              </a:rPr>
              <a:t>笔记 </a:t>
            </a:r>
            <a:r>
              <a:rPr lang="en-US" altLang="zh-CN" sz="1200" dirty="0">
                <a:hlinkClick r:id="rId5"/>
              </a:rPr>
              <a:t>(</a:t>
            </a:r>
            <a:r>
              <a:rPr lang="en-US" altLang="zh-CN" sz="1200" dirty="0" err="1">
                <a:hlinkClick r:id="rId5"/>
              </a:rPr>
              <a:t>mingchao.wang</a:t>
            </a:r>
            <a:r>
              <a:rPr lang="en-US" altLang="zh-CN" sz="1200" dirty="0">
                <a:hlinkClick r:id="rId5"/>
              </a:rPr>
              <a:t>)</a:t>
            </a:r>
            <a:endParaRPr lang="zh-CN" altLang="en-US" sz="1200" dirty="0"/>
          </a:p>
        </p:txBody>
      </p:sp>
    </p:spTree>
    <p:extLst>
      <p:ext uri="{BB962C8B-B14F-4D97-AF65-F5344CB8AC3E}">
        <p14:creationId xmlns:p14="http://schemas.microsoft.com/office/powerpoint/2010/main" val="693008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066D1042-68F1-4125-8A4B-4A989B322670}"/>
              </a:ext>
            </a:extLst>
          </p:cNvPr>
          <p:cNvGrpSpPr/>
          <p:nvPr/>
        </p:nvGrpSpPr>
        <p:grpSpPr>
          <a:xfrm>
            <a:off x="1172468" y="1543869"/>
            <a:ext cx="10110030" cy="3770263"/>
            <a:chOff x="1255276" y="1543869"/>
            <a:chExt cx="10110030" cy="3770263"/>
          </a:xfrm>
        </p:grpSpPr>
        <p:grpSp>
          <p:nvGrpSpPr>
            <p:cNvPr id="10" name="组合 9">
              <a:extLst>
                <a:ext uri="{FF2B5EF4-FFF2-40B4-BE49-F238E27FC236}">
                  <a16:creationId xmlns:a16="http://schemas.microsoft.com/office/drawing/2014/main" id="{18460F39-8C68-4A9A-BA9A-2CE852593812}"/>
                </a:ext>
              </a:extLst>
            </p:cNvPr>
            <p:cNvGrpSpPr/>
            <p:nvPr/>
          </p:nvGrpSpPr>
          <p:grpSpPr>
            <a:xfrm>
              <a:off x="5839409" y="2335901"/>
              <a:ext cx="5525897" cy="1269213"/>
              <a:chOff x="5481268" y="2341610"/>
              <a:chExt cx="5525897" cy="1269213"/>
            </a:xfrm>
          </p:grpSpPr>
          <p:sp>
            <p:nvSpPr>
              <p:cNvPr id="21" name="文本框 20">
                <a:extLst>
                  <a:ext uri="{FF2B5EF4-FFF2-40B4-BE49-F238E27FC236}">
                    <a16:creationId xmlns:a16="http://schemas.microsoft.com/office/drawing/2014/main" id="{F4EBD5E4-F67C-4A59-B0AF-AE043C7A6B4D}"/>
                  </a:ext>
                </a:extLst>
              </p:cNvPr>
              <p:cNvSpPr txBox="1"/>
              <p:nvPr/>
            </p:nvSpPr>
            <p:spPr>
              <a:xfrm>
                <a:off x="6384313" y="3372744"/>
                <a:ext cx="4622852" cy="238079"/>
              </a:xfrm>
              <a:prstGeom prst="rect">
                <a:avLst/>
              </a:prstGeom>
              <a:noFill/>
            </p:spPr>
            <p:txBody>
              <a:bodyPr wrap="square" lIns="0" tIns="0" rIns="0" bIns="0" rtlCol="0">
                <a:spAutoFit/>
              </a:bodyPr>
              <a:lstStyle/>
              <a:p>
                <a:pPr algn="just">
                  <a:lnSpc>
                    <a:spcPct val="120000"/>
                  </a:lnSpc>
                </a:pPr>
                <a:endParaRPr lang="zh-CN" altLang="en-US" sz="1400" dirty="0">
                  <a:latin typeface="+mn-ea"/>
                </a:endParaRPr>
              </a:p>
            </p:txBody>
          </p:sp>
          <p:grpSp>
            <p:nvGrpSpPr>
              <p:cNvPr id="8" name="组合 7">
                <a:extLst>
                  <a:ext uri="{FF2B5EF4-FFF2-40B4-BE49-F238E27FC236}">
                    <a16:creationId xmlns:a16="http://schemas.microsoft.com/office/drawing/2014/main" id="{DFD19CA2-36C5-478B-B482-40FAAC2B6254}"/>
                  </a:ext>
                </a:extLst>
              </p:cNvPr>
              <p:cNvGrpSpPr/>
              <p:nvPr/>
            </p:nvGrpSpPr>
            <p:grpSpPr>
              <a:xfrm>
                <a:off x="5481268" y="2341610"/>
                <a:ext cx="4514300" cy="993111"/>
                <a:chOff x="5481268" y="2341610"/>
                <a:chExt cx="4514300" cy="993111"/>
              </a:xfrm>
            </p:grpSpPr>
            <p:grpSp>
              <p:nvGrpSpPr>
                <p:cNvPr id="5" name="组合 4">
                  <a:extLst>
                    <a:ext uri="{FF2B5EF4-FFF2-40B4-BE49-F238E27FC236}">
                      <a16:creationId xmlns:a16="http://schemas.microsoft.com/office/drawing/2014/main" id="{3D1050A7-E36C-4802-9F83-DC1F8ADDEF12}"/>
                    </a:ext>
                  </a:extLst>
                </p:cNvPr>
                <p:cNvGrpSpPr/>
                <p:nvPr/>
              </p:nvGrpSpPr>
              <p:grpSpPr>
                <a:xfrm>
                  <a:off x="6460514" y="2341610"/>
                  <a:ext cx="3535054" cy="993111"/>
                  <a:chOff x="6460514" y="2341610"/>
                  <a:chExt cx="3535054" cy="993111"/>
                </a:xfrm>
              </p:grpSpPr>
              <p:sp>
                <p:nvSpPr>
                  <p:cNvPr id="58" name="文本框 57">
                    <a:extLst>
                      <a:ext uri="{FF2B5EF4-FFF2-40B4-BE49-F238E27FC236}">
                        <a16:creationId xmlns:a16="http://schemas.microsoft.com/office/drawing/2014/main" id="{AF5A85F9-2650-4040-A7D7-37B7B796B08F}"/>
                      </a:ext>
                    </a:extLst>
                  </p:cNvPr>
                  <p:cNvSpPr txBox="1"/>
                  <p:nvPr/>
                </p:nvSpPr>
                <p:spPr>
                  <a:xfrm>
                    <a:off x="6460514" y="2341610"/>
                    <a:ext cx="3535054" cy="830997"/>
                  </a:xfrm>
                  <a:prstGeom prst="rect">
                    <a:avLst/>
                  </a:prstGeom>
                  <a:noFill/>
                </p:spPr>
                <p:txBody>
                  <a:bodyPr wrap="square" rtlCol="0" anchor="ctr">
                    <a:spAutoFit/>
                  </a:bodyPr>
                  <a:lstStyle/>
                  <a:p>
                    <a:pPr algn="dist"/>
                    <a:r>
                      <a:rPr lang="en-US" altLang="zh-CN" sz="4800" b="1" dirty="0">
                        <a:latin typeface="+mj-ea"/>
                        <a:ea typeface="+mj-ea"/>
                      </a:rPr>
                      <a:t>MOE</a:t>
                    </a:r>
                    <a:r>
                      <a:rPr lang="zh-CN" altLang="en-US" sz="4800" b="1" dirty="0">
                        <a:latin typeface="+mj-ea"/>
                        <a:ea typeface="+mj-ea"/>
                      </a:rPr>
                      <a:t>并行</a:t>
                    </a:r>
                  </a:p>
                </p:txBody>
              </p:sp>
              <p:sp>
                <p:nvSpPr>
                  <p:cNvPr id="59" name="文本框 58">
                    <a:extLst>
                      <a:ext uri="{FF2B5EF4-FFF2-40B4-BE49-F238E27FC236}">
                        <a16:creationId xmlns:a16="http://schemas.microsoft.com/office/drawing/2014/main" id="{C5F4AFD8-E5EF-4397-ABA4-239E57222923}"/>
                      </a:ext>
                    </a:extLst>
                  </p:cNvPr>
                  <p:cNvSpPr txBox="1"/>
                  <p:nvPr/>
                </p:nvSpPr>
                <p:spPr>
                  <a:xfrm>
                    <a:off x="6475326" y="3038358"/>
                    <a:ext cx="2646878" cy="296363"/>
                  </a:xfrm>
                  <a:prstGeom prst="rect">
                    <a:avLst/>
                  </a:prstGeom>
                  <a:noFill/>
                </p:spPr>
                <p:txBody>
                  <a:bodyPr wrap="square" rtlCol="0">
                    <a:spAutoFit/>
                  </a:bodyPr>
                  <a:lstStyle/>
                  <a:p>
                    <a:pPr algn="dist">
                      <a:lnSpc>
                        <a:spcPct val="120000"/>
                      </a:lnSpc>
                    </a:pPr>
                    <a:endParaRPr lang="zh-CN" altLang="en-US" sz="1200" dirty="0">
                      <a:latin typeface="+mn-ea"/>
                    </a:endParaRPr>
                  </a:p>
                </p:txBody>
              </p:sp>
            </p:grpSp>
            <p:grpSp>
              <p:nvGrpSpPr>
                <p:cNvPr id="6" name="组合 5">
                  <a:extLst>
                    <a:ext uri="{FF2B5EF4-FFF2-40B4-BE49-F238E27FC236}">
                      <a16:creationId xmlns:a16="http://schemas.microsoft.com/office/drawing/2014/main" id="{667CC174-BBF2-4669-9BBB-0FD9B8260657}"/>
                    </a:ext>
                  </a:extLst>
                </p:cNvPr>
                <p:cNvGrpSpPr/>
                <p:nvPr/>
              </p:nvGrpSpPr>
              <p:grpSpPr>
                <a:xfrm>
                  <a:off x="5481268" y="2384521"/>
                  <a:ext cx="907288" cy="907288"/>
                  <a:chOff x="1395343" y="4022065"/>
                  <a:chExt cx="907288" cy="907288"/>
                </a:xfrm>
              </p:grpSpPr>
              <p:sp>
                <p:nvSpPr>
                  <p:cNvPr id="23" name="椭圆 22">
                    <a:extLst>
                      <a:ext uri="{FF2B5EF4-FFF2-40B4-BE49-F238E27FC236}">
                        <a16:creationId xmlns:a16="http://schemas.microsoft.com/office/drawing/2014/main" id="{45B2E76C-4D4E-487B-A88B-4FB6C8520131}"/>
                      </a:ext>
                    </a:extLst>
                  </p:cNvPr>
                  <p:cNvSpPr>
                    <a:spLocks/>
                  </p:cNvSpPr>
                  <p:nvPr/>
                </p:nvSpPr>
                <p:spPr>
                  <a:xfrm>
                    <a:off x="1395343" y="4022065"/>
                    <a:ext cx="907288" cy="907288"/>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pic>
                <p:nvPicPr>
                  <p:cNvPr id="24" name="图形 23" descr="公文包">
                    <a:extLst>
                      <a:ext uri="{FF2B5EF4-FFF2-40B4-BE49-F238E27FC236}">
                        <a16:creationId xmlns:a16="http://schemas.microsoft.com/office/drawing/2014/main" id="{AF770742-51A4-4229-8D8C-D54605F63354}"/>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9588" y="4249289"/>
                    <a:ext cx="458798" cy="458798"/>
                  </a:xfrm>
                  <a:prstGeom prst="rect">
                    <a:avLst/>
                  </a:prstGeom>
                </p:spPr>
              </p:pic>
            </p:grpSp>
          </p:grpSp>
        </p:grpSp>
        <p:sp>
          <p:nvSpPr>
            <p:cNvPr id="11" name="文本框 10">
              <a:extLst>
                <a:ext uri="{FF2B5EF4-FFF2-40B4-BE49-F238E27FC236}">
                  <a16:creationId xmlns:a16="http://schemas.microsoft.com/office/drawing/2014/main" id="{20C1C5F9-5A22-482B-B362-CE3C779C9277}"/>
                </a:ext>
              </a:extLst>
            </p:cNvPr>
            <p:cNvSpPr txBox="1"/>
            <p:nvPr/>
          </p:nvSpPr>
          <p:spPr>
            <a:xfrm>
              <a:off x="1255276" y="1543869"/>
              <a:ext cx="4359888" cy="3770263"/>
            </a:xfrm>
            <a:prstGeom prst="rect">
              <a:avLst/>
            </a:prstGeom>
            <a:noFill/>
          </p:spPr>
          <p:txBody>
            <a:bodyPr wrap="square" rtlCol="0" anchor="ctr">
              <a:spAutoFit/>
            </a:bodyPr>
            <a:lstStyle/>
            <a:p>
              <a:pPr algn="ctr"/>
              <a:r>
                <a:rPr lang="en-US" altLang="zh-CN" sz="23900" b="1" i="1" dirty="0">
                  <a:gradFill flip="none" rotWithShape="1">
                    <a:gsLst>
                      <a:gs pos="100000">
                        <a:schemeClr val="accent1"/>
                      </a:gs>
                      <a:gs pos="66000">
                        <a:srgbClr val="0043F5"/>
                      </a:gs>
                      <a:gs pos="0">
                        <a:schemeClr val="accent1">
                          <a:alpha val="0"/>
                          <a:lumMod val="0"/>
                          <a:lumOff val="100000"/>
                        </a:schemeClr>
                      </a:gs>
                    </a:gsLst>
                    <a:lin ang="16200000" scaled="1"/>
                    <a:tileRect/>
                  </a:gradFill>
                  <a:ea typeface="+mj-ea"/>
                </a:rPr>
                <a:t>02</a:t>
              </a:r>
              <a:endParaRPr lang="zh-CN" altLang="en-US" sz="23900" b="1" i="1" dirty="0">
                <a:gradFill flip="none" rotWithShape="1">
                  <a:gsLst>
                    <a:gs pos="100000">
                      <a:schemeClr val="accent1"/>
                    </a:gs>
                    <a:gs pos="66000">
                      <a:srgbClr val="0043F5"/>
                    </a:gs>
                    <a:gs pos="0">
                      <a:schemeClr val="accent1">
                        <a:alpha val="0"/>
                        <a:lumMod val="0"/>
                        <a:lumOff val="100000"/>
                      </a:schemeClr>
                    </a:gs>
                  </a:gsLst>
                  <a:lin ang="16200000" scaled="1"/>
                  <a:tileRect/>
                </a:gradFill>
                <a:ea typeface="+mj-ea"/>
              </a:endParaRPr>
            </a:p>
          </p:txBody>
        </p:sp>
      </p:grpSp>
    </p:spTree>
    <p:extLst>
      <p:ext uri="{BB962C8B-B14F-4D97-AF65-F5344CB8AC3E}">
        <p14:creationId xmlns:p14="http://schemas.microsoft.com/office/powerpoint/2010/main" val="1073925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descr="条形图 轮廓">
            <a:extLst>
              <a:ext uri="{FF2B5EF4-FFF2-40B4-BE49-F238E27FC236}">
                <a16:creationId xmlns:a16="http://schemas.microsoft.com/office/drawing/2014/main" id="{E60A3EA4-5DBD-4D1E-BA42-35BD335B4E2C}"/>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6210" y="1829016"/>
            <a:ext cx="228774" cy="228776"/>
          </a:xfrm>
          <a:prstGeom prst="rect">
            <a:avLst/>
          </a:prstGeom>
        </p:spPr>
      </p:pic>
      <p:pic>
        <p:nvPicPr>
          <p:cNvPr id="17" name="图形 16" descr="饼图 轮廓">
            <a:extLst>
              <a:ext uri="{FF2B5EF4-FFF2-40B4-BE49-F238E27FC236}">
                <a16:creationId xmlns:a16="http://schemas.microsoft.com/office/drawing/2014/main" id="{693CE415-D371-479E-AFA1-AF5DC65E7399}"/>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6210" y="4077174"/>
            <a:ext cx="228774" cy="228776"/>
          </a:xfrm>
          <a:prstGeom prst="rect">
            <a:avLst/>
          </a:prstGeom>
        </p:spPr>
      </p:pic>
      <p:sp>
        <p:nvSpPr>
          <p:cNvPr id="2" name="文本占位符 1">
            <a:extLst>
              <a:ext uri="{FF2B5EF4-FFF2-40B4-BE49-F238E27FC236}">
                <a16:creationId xmlns:a16="http://schemas.microsoft.com/office/drawing/2014/main" id="{959DBD97-89C8-42C2-B813-DEABC556BDBA}"/>
              </a:ext>
            </a:extLst>
          </p:cNvPr>
          <p:cNvSpPr>
            <a:spLocks noGrp="1"/>
          </p:cNvSpPr>
          <p:nvPr>
            <p:ph type="body" sz="quarter" idx="10"/>
          </p:nvPr>
        </p:nvSpPr>
        <p:spPr>
          <a:xfrm>
            <a:off x="565150" y="569626"/>
            <a:ext cx="3503930" cy="523220"/>
          </a:xfrm>
        </p:spPr>
        <p:txBody>
          <a:bodyPr>
            <a:spAutoFit/>
          </a:bodyPr>
          <a:lstStyle/>
          <a:p>
            <a:r>
              <a:rPr lang="zh-CN" altLang="en-US" dirty="0"/>
              <a:t>并行分类</a:t>
            </a:r>
          </a:p>
        </p:txBody>
      </p:sp>
      <p:pic>
        <p:nvPicPr>
          <p:cNvPr id="5" name="图片 4">
            <a:extLst>
              <a:ext uri="{FF2B5EF4-FFF2-40B4-BE49-F238E27FC236}">
                <a16:creationId xmlns:a16="http://schemas.microsoft.com/office/drawing/2014/main" id="{32E4604E-1103-66A8-BC80-F0C27AF3CD2B}"/>
              </a:ext>
            </a:extLst>
          </p:cNvPr>
          <p:cNvPicPr>
            <a:picLocks noChangeAspect="1"/>
          </p:cNvPicPr>
          <p:nvPr/>
        </p:nvPicPr>
        <p:blipFill>
          <a:blip r:embed="rId6"/>
          <a:stretch>
            <a:fillRect/>
          </a:stretch>
        </p:blipFill>
        <p:spPr>
          <a:xfrm>
            <a:off x="390369" y="1696654"/>
            <a:ext cx="5354820" cy="3290801"/>
          </a:xfrm>
          <a:prstGeom prst="rect">
            <a:avLst/>
          </a:prstGeom>
        </p:spPr>
      </p:pic>
      <p:pic>
        <p:nvPicPr>
          <p:cNvPr id="6" name="图片 5">
            <a:extLst>
              <a:ext uri="{FF2B5EF4-FFF2-40B4-BE49-F238E27FC236}">
                <a16:creationId xmlns:a16="http://schemas.microsoft.com/office/drawing/2014/main" id="{961E8F69-E165-2062-C29D-33A15CD1A00D}"/>
              </a:ext>
            </a:extLst>
          </p:cNvPr>
          <p:cNvPicPr>
            <a:picLocks noChangeAspect="1"/>
          </p:cNvPicPr>
          <p:nvPr/>
        </p:nvPicPr>
        <p:blipFill>
          <a:blip r:embed="rId7"/>
          <a:stretch>
            <a:fillRect/>
          </a:stretch>
        </p:blipFill>
        <p:spPr>
          <a:xfrm>
            <a:off x="5968313" y="1918004"/>
            <a:ext cx="5636741" cy="2848103"/>
          </a:xfrm>
          <a:prstGeom prst="rect">
            <a:avLst/>
          </a:prstGeom>
        </p:spPr>
      </p:pic>
      <p:cxnSp>
        <p:nvCxnSpPr>
          <p:cNvPr id="8" name="直接连接符 7">
            <a:extLst>
              <a:ext uri="{FF2B5EF4-FFF2-40B4-BE49-F238E27FC236}">
                <a16:creationId xmlns:a16="http://schemas.microsoft.com/office/drawing/2014/main" id="{603A1E72-980F-5787-404E-75380BDAFEEE}"/>
              </a:ext>
            </a:extLst>
          </p:cNvPr>
          <p:cNvCxnSpPr/>
          <p:nvPr/>
        </p:nvCxnSpPr>
        <p:spPr>
          <a:xfrm>
            <a:off x="5968313" y="1147511"/>
            <a:ext cx="0" cy="5002151"/>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03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6D29DD-DA76-9B38-0BE6-B5611038D1B4}"/>
              </a:ext>
            </a:extLst>
          </p:cNvPr>
          <p:cNvSpPr>
            <a:spLocks noGrp="1"/>
          </p:cNvSpPr>
          <p:nvPr>
            <p:ph type="body" sz="quarter" idx="10"/>
          </p:nvPr>
        </p:nvSpPr>
        <p:spPr/>
        <p:txBody>
          <a:bodyPr/>
          <a:lstStyle/>
          <a:p>
            <a:r>
              <a:rPr lang="zh-CN" altLang="en-US" dirty="0"/>
              <a:t>数据并行</a:t>
            </a:r>
          </a:p>
        </p:txBody>
      </p:sp>
      <p:pic>
        <p:nvPicPr>
          <p:cNvPr id="6" name="图片 5">
            <a:extLst>
              <a:ext uri="{FF2B5EF4-FFF2-40B4-BE49-F238E27FC236}">
                <a16:creationId xmlns:a16="http://schemas.microsoft.com/office/drawing/2014/main" id="{32EC2A30-DA0C-7B2D-86B0-C5CF7346A78C}"/>
              </a:ext>
            </a:extLst>
          </p:cNvPr>
          <p:cNvPicPr>
            <a:picLocks noChangeAspect="1"/>
          </p:cNvPicPr>
          <p:nvPr/>
        </p:nvPicPr>
        <p:blipFill>
          <a:blip r:embed="rId2"/>
          <a:stretch>
            <a:fillRect/>
          </a:stretch>
        </p:blipFill>
        <p:spPr>
          <a:xfrm>
            <a:off x="1345319" y="1836958"/>
            <a:ext cx="8288077" cy="4290631"/>
          </a:xfrm>
          <a:prstGeom prst="rect">
            <a:avLst/>
          </a:prstGeom>
        </p:spPr>
      </p:pic>
    </p:spTree>
    <p:extLst>
      <p:ext uri="{BB962C8B-B14F-4D97-AF65-F5344CB8AC3E}">
        <p14:creationId xmlns:p14="http://schemas.microsoft.com/office/powerpoint/2010/main" val="1059030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6D29DD-DA76-9B38-0BE6-B5611038D1B4}"/>
              </a:ext>
            </a:extLst>
          </p:cNvPr>
          <p:cNvSpPr>
            <a:spLocks noGrp="1"/>
          </p:cNvSpPr>
          <p:nvPr>
            <p:ph type="body" sz="quarter" idx="10"/>
          </p:nvPr>
        </p:nvSpPr>
        <p:spPr/>
        <p:txBody>
          <a:bodyPr/>
          <a:lstStyle/>
          <a:p>
            <a:r>
              <a:rPr lang="zh-CN" altLang="en-US" dirty="0"/>
              <a:t>张量并行</a:t>
            </a:r>
          </a:p>
        </p:txBody>
      </p:sp>
      <p:pic>
        <p:nvPicPr>
          <p:cNvPr id="4" name="图片 3">
            <a:extLst>
              <a:ext uri="{FF2B5EF4-FFF2-40B4-BE49-F238E27FC236}">
                <a16:creationId xmlns:a16="http://schemas.microsoft.com/office/drawing/2014/main" id="{2E8931A7-28B7-8F23-CAED-3AFA390DA4A0}"/>
              </a:ext>
            </a:extLst>
          </p:cNvPr>
          <p:cNvPicPr>
            <a:picLocks noChangeAspect="1"/>
          </p:cNvPicPr>
          <p:nvPr/>
        </p:nvPicPr>
        <p:blipFill>
          <a:blip r:embed="rId2"/>
          <a:stretch>
            <a:fillRect/>
          </a:stretch>
        </p:blipFill>
        <p:spPr>
          <a:xfrm>
            <a:off x="1727731" y="1472509"/>
            <a:ext cx="8620443" cy="4604888"/>
          </a:xfrm>
          <a:prstGeom prst="rect">
            <a:avLst/>
          </a:prstGeom>
        </p:spPr>
      </p:pic>
    </p:spTree>
    <p:extLst>
      <p:ext uri="{BB962C8B-B14F-4D97-AF65-F5344CB8AC3E}">
        <p14:creationId xmlns:p14="http://schemas.microsoft.com/office/powerpoint/2010/main" val="3381715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6D29DD-DA76-9B38-0BE6-B5611038D1B4}"/>
              </a:ext>
            </a:extLst>
          </p:cNvPr>
          <p:cNvSpPr>
            <a:spLocks noGrp="1"/>
          </p:cNvSpPr>
          <p:nvPr>
            <p:ph type="body" sz="quarter" idx="10"/>
          </p:nvPr>
        </p:nvSpPr>
        <p:spPr/>
        <p:txBody>
          <a:bodyPr/>
          <a:lstStyle/>
          <a:p>
            <a:r>
              <a:rPr lang="zh-CN" altLang="en-US" dirty="0"/>
              <a:t>流水线并行</a:t>
            </a:r>
          </a:p>
        </p:txBody>
      </p:sp>
      <p:pic>
        <p:nvPicPr>
          <p:cNvPr id="6" name="图片 5">
            <a:extLst>
              <a:ext uri="{FF2B5EF4-FFF2-40B4-BE49-F238E27FC236}">
                <a16:creationId xmlns:a16="http://schemas.microsoft.com/office/drawing/2014/main" id="{1B7B8C1F-B0FE-45A1-BCF4-2560DBEA5EC9}"/>
              </a:ext>
            </a:extLst>
          </p:cNvPr>
          <p:cNvPicPr>
            <a:picLocks noChangeAspect="1"/>
          </p:cNvPicPr>
          <p:nvPr/>
        </p:nvPicPr>
        <p:blipFill>
          <a:blip r:embed="rId2"/>
          <a:stretch>
            <a:fillRect/>
          </a:stretch>
        </p:blipFill>
        <p:spPr>
          <a:xfrm>
            <a:off x="1410236" y="1649661"/>
            <a:ext cx="9517487" cy="4669378"/>
          </a:xfrm>
          <a:prstGeom prst="rect">
            <a:avLst/>
          </a:prstGeom>
        </p:spPr>
      </p:pic>
    </p:spTree>
    <p:extLst>
      <p:ext uri="{BB962C8B-B14F-4D97-AF65-F5344CB8AC3E}">
        <p14:creationId xmlns:p14="http://schemas.microsoft.com/office/powerpoint/2010/main" val="714066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6D29DD-DA76-9B38-0BE6-B5611038D1B4}"/>
              </a:ext>
            </a:extLst>
          </p:cNvPr>
          <p:cNvSpPr>
            <a:spLocks noGrp="1"/>
          </p:cNvSpPr>
          <p:nvPr>
            <p:ph type="body" sz="quarter" idx="10"/>
          </p:nvPr>
        </p:nvSpPr>
        <p:spPr/>
        <p:txBody>
          <a:bodyPr/>
          <a:lstStyle/>
          <a:p>
            <a:r>
              <a:rPr lang="zh-CN" altLang="en-US" dirty="0"/>
              <a:t>专家并行</a:t>
            </a:r>
          </a:p>
        </p:txBody>
      </p:sp>
      <p:pic>
        <p:nvPicPr>
          <p:cNvPr id="4" name="图片 3">
            <a:extLst>
              <a:ext uri="{FF2B5EF4-FFF2-40B4-BE49-F238E27FC236}">
                <a16:creationId xmlns:a16="http://schemas.microsoft.com/office/drawing/2014/main" id="{75D96074-18D3-2688-C9D1-9E572F5C94CB}"/>
              </a:ext>
            </a:extLst>
          </p:cNvPr>
          <p:cNvPicPr>
            <a:picLocks noChangeAspect="1"/>
          </p:cNvPicPr>
          <p:nvPr/>
        </p:nvPicPr>
        <p:blipFill>
          <a:blip r:embed="rId2"/>
          <a:stretch>
            <a:fillRect/>
          </a:stretch>
        </p:blipFill>
        <p:spPr>
          <a:xfrm>
            <a:off x="0" y="1987699"/>
            <a:ext cx="6420760" cy="3289002"/>
          </a:xfrm>
          <a:prstGeom prst="rect">
            <a:avLst/>
          </a:prstGeom>
        </p:spPr>
      </p:pic>
      <p:pic>
        <p:nvPicPr>
          <p:cNvPr id="5" name="图片 4">
            <a:extLst>
              <a:ext uri="{FF2B5EF4-FFF2-40B4-BE49-F238E27FC236}">
                <a16:creationId xmlns:a16="http://schemas.microsoft.com/office/drawing/2014/main" id="{A817B632-262F-A918-12CA-7865B5BD1CA7}"/>
              </a:ext>
            </a:extLst>
          </p:cNvPr>
          <p:cNvPicPr>
            <a:picLocks noChangeAspect="1"/>
          </p:cNvPicPr>
          <p:nvPr/>
        </p:nvPicPr>
        <p:blipFill>
          <a:blip r:embed="rId3"/>
          <a:stretch>
            <a:fillRect/>
          </a:stretch>
        </p:blipFill>
        <p:spPr>
          <a:xfrm>
            <a:off x="6631183" y="1740308"/>
            <a:ext cx="5397685" cy="3430559"/>
          </a:xfrm>
          <a:prstGeom prst="rect">
            <a:avLst/>
          </a:prstGeom>
        </p:spPr>
      </p:pic>
      <p:cxnSp>
        <p:nvCxnSpPr>
          <p:cNvPr id="7" name="直接连接符 6">
            <a:extLst>
              <a:ext uri="{FF2B5EF4-FFF2-40B4-BE49-F238E27FC236}">
                <a16:creationId xmlns:a16="http://schemas.microsoft.com/office/drawing/2014/main" id="{77EB0E42-2192-3272-C97B-1007F067FABF}"/>
              </a:ext>
            </a:extLst>
          </p:cNvPr>
          <p:cNvCxnSpPr/>
          <p:nvPr/>
        </p:nvCxnSpPr>
        <p:spPr>
          <a:xfrm>
            <a:off x="6317087" y="1028700"/>
            <a:ext cx="0" cy="52070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937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6D29DD-DA76-9B38-0BE6-B5611038D1B4}"/>
              </a:ext>
            </a:extLst>
          </p:cNvPr>
          <p:cNvSpPr>
            <a:spLocks noGrp="1"/>
          </p:cNvSpPr>
          <p:nvPr>
            <p:ph type="body" sz="quarter" idx="10"/>
          </p:nvPr>
        </p:nvSpPr>
        <p:spPr/>
        <p:txBody>
          <a:bodyPr/>
          <a:lstStyle/>
          <a:p>
            <a:r>
              <a:rPr lang="zh-CN" altLang="en-US" dirty="0"/>
              <a:t>上下文并行</a:t>
            </a:r>
          </a:p>
        </p:txBody>
      </p:sp>
      <p:pic>
        <p:nvPicPr>
          <p:cNvPr id="3" name="图片 2">
            <a:extLst>
              <a:ext uri="{FF2B5EF4-FFF2-40B4-BE49-F238E27FC236}">
                <a16:creationId xmlns:a16="http://schemas.microsoft.com/office/drawing/2014/main" id="{A1ED82E0-AF9B-115C-EE4C-4A74FFC12843}"/>
              </a:ext>
            </a:extLst>
          </p:cNvPr>
          <p:cNvPicPr>
            <a:picLocks noChangeAspect="1"/>
          </p:cNvPicPr>
          <p:nvPr/>
        </p:nvPicPr>
        <p:blipFill>
          <a:blip r:embed="rId2"/>
          <a:stretch>
            <a:fillRect/>
          </a:stretch>
        </p:blipFill>
        <p:spPr>
          <a:xfrm>
            <a:off x="2163651" y="1233041"/>
            <a:ext cx="7321639" cy="4824859"/>
          </a:xfrm>
          <a:prstGeom prst="rect">
            <a:avLst/>
          </a:prstGeom>
        </p:spPr>
      </p:pic>
    </p:spTree>
    <p:extLst>
      <p:ext uri="{BB962C8B-B14F-4D97-AF65-F5344CB8AC3E}">
        <p14:creationId xmlns:p14="http://schemas.microsoft.com/office/powerpoint/2010/main" val="78766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44821BE-FDC9-5478-7EA4-5456A2B89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429" y="675416"/>
            <a:ext cx="8887141" cy="2669282"/>
          </a:xfrm>
          <a:prstGeom prst="rect">
            <a:avLst/>
          </a:prstGeom>
        </p:spPr>
      </p:pic>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107149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effectLst/>
                <a:latin typeface="微软雅黑" panose="020B0503020204020204" charset="-122"/>
                <a:ea typeface="微软雅黑" panose="020B0503020204020204" charset="-122"/>
                <a:cs typeface="+mn-ea"/>
                <a:sym typeface="+mn-lt"/>
              </a:rPr>
              <a:t>Scaling Vision-Language Models with Sparse Mixture of Experts</a:t>
            </a:r>
            <a:r>
              <a:rPr lang="zh-CN" altLang="en-US" sz="1600" b="1" dirty="0">
                <a:solidFill>
                  <a:schemeClr val="tx1"/>
                </a:solidFill>
                <a:effectLst/>
                <a:latin typeface="微软雅黑" panose="020B0503020204020204" charset="-122"/>
                <a:ea typeface="微软雅黑" panose="020B0503020204020204" charset="-122"/>
                <a:cs typeface="+mn-ea"/>
                <a:sym typeface="+mn-lt"/>
              </a:rPr>
              <a:t>（</a:t>
            </a:r>
            <a:r>
              <a:rPr lang="en-US" altLang="zh-CN" sz="1600" b="1" dirty="0">
                <a:solidFill>
                  <a:schemeClr val="tx1"/>
                </a:solidFill>
                <a:effectLst/>
                <a:latin typeface="微软雅黑" panose="020B0503020204020204" charset="-122"/>
                <a:ea typeface="微软雅黑" panose="020B0503020204020204" charset="-122"/>
                <a:cs typeface="+mn-ea"/>
                <a:sym typeface="+mn-lt"/>
              </a:rPr>
              <a:t>VL-</a:t>
            </a:r>
            <a:r>
              <a:rPr lang="en-US" altLang="zh-CN" sz="1600" b="1" dirty="0" err="1">
                <a:solidFill>
                  <a:schemeClr val="tx1"/>
                </a:solidFill>
                <a:effectLst/>
                <a:latin typeface="微软雅黑" panose="020B0503020204020204" charset="-122"/>
                <a:ea typeface="微软雅黑" panose="020B0503020204020204" charset="-122"/>
                <a:cs typeface="+mn-ea"/>
                <a:sym typeface="+mn-lt"/>
              </a:rPr>
              <a:t>MoE</a:t>
            </a:r>
            <a:r>
              <a:rPr lang="zh-CN" altLang="en-US" sz="1600" b="1" dirty="0">
                <a:solidFill>
                  <a:schemeClr val="tx1"/>
                </a:solidFill>
                <a:effectLst/>
                <a:latin typeface="微软雅黑" panose="020B0503020204020204" charset="-122"/>
                <a:ea typeface="微软雅黑" panose="020B0503020204020204" charset="-122"/>
                <a:cs typeface="+mn-ea"/>
                <a:sym typeface="+mn-lt"/>
              </a:rPr>
              <a:t>）</a:t>
            </a:r>
            <a:endParaRPr lang="en-US" altLang="zh-CN" sz="1600" b="1" dirty="0">
              <a:solidFill>
                <a:schemeClr val="tx1"/>
              </a:solidFill>
              <a:effectLst/>
              <a:latin typeface="微软雅黑" panose="020B0503020204020204" charset="-122"/>
              <a:ea typeface="微软雅黑" panose="020B050302020402020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tx1"/>
                </a:solidFill>
                <a:effectLst/>
                <a:latin typeface="微软雅黑" panose="020B0503020204020204" charset="-122"/>
                <a:ea typeface="微软雅黑" panose="020B0503020204020204" charset="-122"/>
                <a:cs typeface="+mn-ea"/>
                <a:sym typeface="+mn-lt"/>
              </a:rPr>
              <a:t>基于稀疏混合专家的视觉语言模型的尺度化</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4</a:t>
            </a:fld>
            <a:endParaRPr lang="zh-CN" altLang="en-US" dirty="0">
              <a:solidFill>
                <a:srgbClr val="FFFFFF"/>
              </a:solidFill>
            </a:endParaRPr>
          </a:p>
        </p:txBody>
      </p:sp>
      <p:sp>
        <p:nvSpPr>
          <p:cNvPr id="12" name="文本框 11">
            <a:extLst>
              <a:ext uri="{FF2B5EF4-FFF2-40B4-BE49-F238E27FC236}">
                <a16:creationId xmlns:a16="http://schemas.microsoft.com/office/drawing/2014/main" id="{FFD4F079-BDA6-C386-4921-C9840EFD2309}"/>
              </a:ext>
            </a:extLst>
          </p:cNvPr>
          <p:cNvSpPr txBox="1"/>
          <p:nvPr/>
        </p:nvSpPr>
        <p:spPr>
          <a:xfrm>
            <a:off x="772544" y="3513303"/>
            <a:ext cx="10646910" cy="3046988"/>
          </a:xfrm>
          <a:prstGeom prst="rect">
            <a:avLst/>
          </a:prstGeom>
          <a:noFill/>
        </p:spPr>
        <p:txBody>
          <a:bodyPr wrap="square">
            <a:spAutoFit/>
          </a:bodyPr>
          <a:lstStyle/>
          <a:p>
            <a:r>
              <a:rPr lang="zh-CN" altLang="en-US" sz="1200" dirty="0"/>
              <a:t>①提出LiMOE的局限性：LIMOE提出了一种模态不可知的CLIP风格多模态MoEs架构，但他们的重点主要是对比预训练目标和仅视觉的下游任务。两个局限性：(1)在简单对比目标下增加MoE的模型容量容易导致过拟合问题。(2)仅视觉基准测试并没有显示出放大多模态模型的全部力量</a:t>
            </a:r>
            <a:endParaRPr lang="en-US" altLang="zh-CN" sz="1200" dirty="0"/>
          </a:p>
          <a:p>
            <a:endParaRPr lang="zh-CN" altLang="en-US" sz="1200" dirty="0"/>
          </a:p>
          <a:p>
            <a:r>
              <a:rPr lang="zh-CN" altLang="en-US" sz="1200" dirty="0"/>
              <a:t>②</a:t>
            </a:r>
            <a:r>
              <a:rPr lang="zh-CN" altLang="en-US" sz="1200" dirty="0">
                <a:solidFill>
                  <a:srgbClr val="C00000"/>
                </a:solidFill>
              </a:rPr>
              <a:t>将模型划分为多个子模型，每个子模型负责处理输入数据的特定模态子集：</a:t>
            </a:r>
            <a:r>
              <a:rPr lang="zh-CN" altLang="en-US" sz="1200" dirty="0"/>
              <a:t>(a)对于仅图像输入，编码过程切换到V-MoE或V-FFN(b)对于仅文本输入，编码过程切换T-MoE或T-FFN(c)对于图像-文本对输入，编码过程切换V-MoE &amp; T-MoE和VL-FFN</a:t>
            </a:r>
            <a:endParaRPr lang="en-US" altLang="zh-CN" sz="1200" dirty="0"/>
          </a:p>
          <a:p>
            <a:endParaRPr lang="zh-CN" altLang="en-US" sz="1200" dirty="0"/>
          </a:p>
          <a:p>
            <a:r>
              <a:rPr lang="zh-CN" altLang="en-US" sz="1200" dirty="0"/>
              <a:t>③为了避免VL模态输入V-MoE层时</a:t>
            </a:r>
            <a:r>
              <a:rPr lang="zh-CN" altLang="en-US" sz="1200" dirty="0">
                <a:solidFill>
                  <a:srgbClr val="C00000"/>
                </a:solidFill>
              </a:rPr>
              <a:t>由于模态输入不平衡造成的不稳定</a:t>
            </a:r>
            <a:r>
              <a:rPr lang="zh-CN" altLang="en-US" sz="1200" dirty="0"/>
              <a:t>，只在第一层使用V-MoE和T-MoE</a:t>
            </a:r>
            <a:endParaRPr lang="en-US" altLang="zh-CN" sz="1200" dirty="0"/>
          </a:p>
          <a:p>
            <a:endParaRPr lang="zh-CN" altLang="en-US" sz="1200" dirty="0"/>
          </a:p>
          <a:p>
            <a:r>
              <a:rPr lang="zh-CN" altLang="en-US" sz="1200" dirty="0"/>
              <a:t>④对单模态图像数据的masked图像建模，对单模态文本数据的masked语言建模，以及对多模态图像-文本对的masked视觉语言建模（小批量？弱监督？）</a:t>
            </a:r>
            <a:endParaRPr lang="en-US" altLang="zh-CN" sz="1200" dirty="0"/>
          </a:p>
          <a:p>
            <a:endParaRPr lang="zh-CN" altLang="en-US" sz="1200" dirty="0"/>
          </a:p>
          <a:p>
            <a:r>
              <a:rPr lang="zh-CN" altLang="en-US" sz="1200" dirty="0"/>
              <a:t>⑤embedding方式依旧采用传统方式，同样采用BPR </a:t>
            </a:r>
            <a:endParaRPr lang="en-US" altLang="zh-CN" sz="1200" dirty="0"/>
          </a:p>
          <a:p>
            <a:endParaRPr lang="zh-CN" altLang="en-US" sz="1200" dirty="0"/>
          </a:p>
          <a:p>
            <a:r>
              <a:rPr lang="zh-CN" altLang="en-US" sz="1200" dirty="0"/>
              <a:t>⑥实验：不同尺度的预训练任务、视觉和语言的下游任务、视觉问题回答（VQA）、自然语言视觉推理（NLVR2）、图文检索、单视觉/文本下游任务（图像分类/自然语言推理）</a:t>
            </a:r>
            <a:endParaRPr lang="en-US" altLang="zh-CN" sz="1200" dirty="0"/>
          </a:p>
          <a:p>
            <a:endParaRPr lang="zh-CN" altLang="en-US" sz="1200" dirty="0"/>
          </a:p>
          <a:p>
            <a:r>
              <a:rPr lang="zh-CN" altLang="en-US" sz="1200" dirty="0"/>
              <a:t>⑦思考：能否一个模型直接解决多模态？VL模态输入V-MoE/L-MoE的不平衡问题</a:t>
            </a:r>
          </a:p>
        </p:txBody>
      </p:sp>
    </p:spTree>
    <p:extLst>
      <p:ext uri="{BB962C8B-B14F-4D97-AF65-F5344CB8AC3E}">
        <p14:creationId xmlns:p14="http://schemas.microsoft.com/office/powerpoint/2010/main" val="6398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6D29DD-DA76-9B38-0BE6-B5611038D1B4}"/>
              </a:ext>
            </a:extLst>
          </p:cNvPr>
          <p:cNvSpPr>
            <a:spLocks noGrp="1"/>
          </p:cNvSpPr>
          <p:nvPr>
            <p:ph type="body" sz="quarter" idx="10"/>
          </p:nvPr>
        </p:nvSpPr>
        <p:spPr/>
        <p:txBody>
          <a:bodyPr/>
          <a:lstStyle/>
          <a:p>
            <a:r>
              <a:rPr lang="zh-CN" altLang="en-US" dirty="0"/>
              <a:t>序列并行</a:t>
            </a:r>
          </a:p>
        </p:txBody>
      </p:sp>
      <p:pic>
        <p:nvPicPr>
          <p:cNvPr id="3" name="图片 2">
            <a:extLst>
              <a:ext uri="{FF2B5EF4-FFF2-40B4-BE49-F238E27FC236}">
                <a16:creationId xmlns:a16="http://schemas.microsoft.com/office/drawing/2014/main" id="{0864F80D-7339-5627-AFAF-DFEA80BF621E}"/>
              </a:ext>
            </a:extLst>
          </p:cNvPr>
          <p:cNvPicPr>
            <a:picLocks noChangeAspect="1"/>
          </p:cNvPicPr>
          <p:nvPr/>
        </p:nvPicPr>
        <p:blipFill>
          <a:blip r:embed="rId2"/>
          <a:stretch>
            <a:fillRect/>
          </a:stretch>
        </p:blipFill>
        <p:spPr>
          <a:xfrm>
            <a:off x="843566" y="1471411"/>
            <a:ext cx="9884536" cy="4170039"/>
          </a:xfrm>
          <a:prstGeom prst="rect">
            <a:avLst/>
          </a:prstGeom>
        </p:spPr>
      </p:pic>
    </p:spTree>
    <p:extLst>
      <p:ext uri="{BB962C8B-B14F-4D97-AF65-F5344CB8AC3E}">
        <p14:creationId xmlns:p14="http://schemas.microsoft.com/office/powerpoint/2010/main" val="750983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FCBD6C-6E3F-92CC-CA56-F4E63505B7D4}"/>
              </a:ext>
            </a:extLst>
          </p:cNvPr>
          <p:cNvSpPr>
            <a:spLocks noGrp="1"/>
          </p:cNvSpPr>
          <p:nvPr>
            <p:ph type="body" sz="quarter" idx="10"/>
          </p:nvPr>
        </p:nvSpPr>
        <p:spPr>
          <a:xfrm>
            <a:off x="565150" y="538961"/>
            <a:ext cx="5861408" cy="584551"/>
          </a:xfrm>
        </p:spPr>
        <p:txBody>
          <a:bodyPr/>
          <a:lstStyle/>
          <a:p>
            <a:r>
              <a:rPr lang="en-US" altLang="zh-CN" dirty="0"/>
              <a:t>Switch-transformer</a:t>
            </a:r>
            <a:r>
              <a:rPr lang="zh-CN" altLang="en-US" dirty="0"/>
              <a:t>的做法</a:t>
            </a:r>
          </a:p>
        </p:txBody>
      </p:sp>
      <p:pic>
        <p:nvPicPr>
          <p:cNvPr id="3" name="图片 2">
            <a:extLst>
              <a:ext uri="{FF2B5EF4-FFF2-40B4-BE49-F238E27FC236}">
                <a16:creationId xmlns:a16="http://schemas.microsoft.com/office/drawing/2014/main" id="{107E4DD8-F810-CF56-1343-27AFD7F51F8F}"/>
              </a:ext>
            </a:extLst>
          </p:cNvPr>
          <p:cNvPicPr>
            <a:picLocks noChangeAspect="1"/>
          </p:cNvPicPr>
          <p:nvPr/>
        </p:nvPicPr>
        <p:blipFill>
          <a:blip r:embed="rId2"/>
          <a:stretch>
            <a:fillRect/>
          </a:stretch>
        </p:blipFill>
        <p:spPr>
          <a:xfrm>
            <a:off x="2041300" y="1123512"/>
            <a:ext cx="7864699" cy="3973835"/>
          </a:xfrm>
          <a:prstGeom prst="rect">
            <a:avLst/>
          </a:prstGeom>
        </p:spPr>
      </p:pic>
      <p:sp>
        <p:nvSpPr>
          <p:cNvPr id="4" name="文本框 3">
            <a:extLst>
              <a:ext uri="{FF2B5EF4-FFF2-40B4-BE49-F238E27FC236}">
                <a16:creationId xmlns:a16="http://schemas.microsoft.com/office/drawing/2014/main" id="{EAB4ABC8-BDE9-1D7C-80B6-8F2EDD84BBCA}"/>
              </a:ext>
            </a:extLst>
          </p:cNvPr>
          <p:cNvSpPr txBox="1"/>
          <p:nvPr/>
        </p:nvSpPr>
        <p:spPr>
          <a:xfrm>
            <a:off x="1124708" y="5142855"/>
            <a:ext cx="10394192" cy="1381147"/>
          </a:xfrm>
          <a:prstGeom prst="rect">
            <a:avLst/>
          </a:prstGeom>
          <a:noFill/>
        </p:spPr>
        <p:txBody>
          <a:bodyPr wrap="none" rtlCol="0">
            <a:spAutoFit/>
          </a:bodyPr>
          <a:lstStyle/>
          <a:p>
            <a:pPr marL="228600" indent="-228600" algn="just">
              <a:lnSpc>
                <a:spcPct val="120000"/>
              </a:lnSpc>
              <a:buAutoNum type="arabicPeriod"/>
            </a:pPr>
            <a:r>
              <a:rPr lang="zh-CN" altLang="en-US" sz="2400" dirty="0"/>
              <a:t> 这里的模型并行实际上是张量并行</a:t>
            </a:r>
            <a:endParaRPr lang="en-US" altLang="zh-CN" sz="2400" dirty="0"/>
          </a:p>
          <a:p>
            <a:pPr marL="228600" indent="-228600" algn="just">
              <a:lnSpc>
                <a:spcPct val="120000"/>
              </a:lnSpc>
              <a:buAutoNum type="arabicPeriod"/>
            </a:pPr>
            <a:r>
              <a:rPr lang="zh-CN" altLang="en-US" sz="2400" dirty="0"/>
              <a:t> 主要的成本是专家分配时的通信成本 和 梯度同步时的</a:t>
            </a:r>
            <a:r>
              <a:rPr lang="en-US" altLang="zh-CN" sz="2400" dirty="0"/>
              <a:t>All-reduce</a:t>
            </a:r>
            <a:r>
              <a:rPr lang="zh-CN" altLang="en-US" sz="2400" dirty="0"/>
              <a:t>通信成本</a:t>
            </a:r>
            <a:endParaRPr lang="en-US" altLang="zh-CN" sz="2400" dirty="0"/>
          </a:p>
          <a:p>
            <a:pPr marL="228600" indent="-228600" algn="just">
              <a:lnSpc>
                <a:spcPct val="120000"/>
              </a:lnSpc>
              <a:buAutoNum type="arabicPeriod"/>
            </a:pPr>
            <a:r>
              <a:rPr lang="zh-CN" altLang="en-US" sz="2400" dirty="0"/>
              <a:t>并行效果与负载均衡关系密切</a:t>
            </a:r>
          </a:p>
        </p:txBody>
      </p:sp>
    </p:spTree>
    <p:extLst>
      <p:ext uri="{BB962C8B-B14F-4D97-AF65-F5344CB8AC3E}">
        <p14:creationId xmlns:p14="http://schemas.microsoft.com/office/powerpoint/2010/main" val="2678458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734E471-324B-249C-1665-F46A428285AA}"/>
              </a:ext>
            </a:extLst>
          </p:cNvPr>
          <p:cNvSpPr>
            <a:spLocks noGrp="1"/>
          </p:cNvSpPr>
          <p:nvPr>
            <p:ph type="body" sz="quarter" idx="10"/>
          </p:nvPr>
        </p:nvSpPr>
        <p:spPr/>
        <p:txBody>
          <a:bodyPr/>
          <a:lstStyle/>
          <a:p>
            <a:r>
              <a:rPr lang="zh-CN" altLang="en-US" dirty="0"/>
              <a:t>参考资料</a:t>
            </a:r>
          </a:p>
        </p:txBody>
      </p:sp>
      <p:sp>
        <p:nvSpPr>
          <p:cNvPr id="3" name="文本框 2">
            <a:extLst>
              <a:ext uri="{FF2B5EF4-FFF2-40B4-BE49-F238E27FC236}">
                <a16:creationId xmlns:a16="http://schemas.microsoft.com/office/drawing/2014/main" id="{99A3C195-5F21-3C7B-84F8-FECFAF01BADE}"/>
              </a:ext>
            </a:extLst>
          </p:cNvPr>
          <p:cNvSpPr txBox="1"/>
          <p:nvPr/>
        </p:nvSpPr>
        <p:spPr>
          <a:xfrm>
            <a:off x="1343628" y="5402687"/>
            <a:ext cx="184731" cy="293607"/>
          </a:xfrm>
          <a:prstGeom prst="rect">
            <a:avLst/>
          </a:prstGeom>
          <a:noFill/>
        </p:spPr>
        <p:txBody>
          <a:bodyPr wrap="none" rtlCol="0">
            <a:spAutoFit/>
          </a:bodyPr>
          <a:lstStyle/>
          <a:p>
            <a:pPr algn="just">
              <a:lnSpc>
                <a:spcPct val="120000"/>
              </a:lnSpc>
            </a:pPr>
            <a:endParaRPr lang="zh-CN" altLang="en-US" sz="1200" dirty="0"/>
          </a:p>
        </p:txBody>
      </p:sp>
      <p:sp>
        <p:nvSpPr>
          <p:cNvPr id="4" name="文本框 3">
            <a:extLst>
              <a:ext uri="{FF2B5EF4-FFF2-40B4-BE49-F238E27FC236}">
                <a16:creationId xmlns:a16="http://schemas.microsoft.com/office/drawing/2014/main" id="{9B8AF05D-2DFC-43A9-DCF2-DAB1837B64B2}"/>
              </a:ext>
            </a:extLst>
          </p:cNvPr>
          <p:cNvSpPr txBox="1"/>
          <p:nvPr/>
        </p:nvSpPr>
        <p:spPr>
          <a:xfrm>
            <a:off x="1800827" y="2021983"/>
            <a:ext cx="184731" cy="293607"/>
          </a:xfrm>
          <a:prstGeom prst="rect">
            <a:avLst/>
          </a:prstGeom>
          <a:noFill/>
        </p:spPr>
        <p:txBody>
          <a:bodyPr wrap="none" rtlCol="0">
            <a:spAutoFit/>
          </a:bodyPr>
          <a:lstStyle/>
          <a:p>
            <a:pPr algn="just">
              <a:lnSpc>
                <a:spcPct val="120000"/>
              </a:lnSpc>
            </a:pPr>
            <a:endParaRPr lang="zh-CN" altLang="en-US" sz="1200" dirty="0"/>
          </a:p>
        </p:txBody>
      </p:sp>
      <p:sp>
        <p:nvSpPr>
          <p:cNvPr id="7" name="文本框 6">
            <a:extLst>
              <a:ext uri="{FF2B5EF4-FFF2-40B4-BE49-F238E27FC236}">
                <a16:creationId xmlns:a16="http://schemas.microsoft.com/office/drawing/2014/main" id="{B86523D6-CB93-4B46-8EE3-78C2ECD6A54D}"/>
              </a:ext>
            </a:extLst>
          </p:cNvPr>
          <p:cNvSpPr txBox="1"/>
          <p:nvPr/>
        </p:nvSpPr>
        <p:spPr>
          <a:xfrm>
            <a:off x="1651517" y="1399833"/>
            <a:ext cx="6573659" cy="3726533"/>
          </a:xfrm>
          <a:prstGeom prst="rect">
            <a:avLst/>
          </a:prstGeom>
          <a:noFill/>
        </p:spPr>
        <p:txBody>
          <a:bodyPr wrap="none" rtlCol="0">
            <a:spAutoFit/>
          </a:bodyPr>
          <a:lstStyle/>
          <a:p>
            <a:pPr algn="just">
              <a:lnSpc>
                <a:spcPct val="120000"/>
              </a:lnSpc>
            </a:pPr>
            <a:r>
              <a:rPr lang="en-US" altLang="zh-CN" sz="2400" b="1" i="0" dirty="0">
                <a:solidFill>
                  <a:srgbClr val="191B1F"/>
                </a:solidFill>
                <a:effectLst/>
                <a:latin typeface="-apple-system"/>
              </a:rPr>
              <a:t>KV</a:t>
            </a:r>
            <a:r>
              <a:rPr lang="zh-CN" altLang="en-US" sz="2400" b="1" i="0" dirty="0">
                <a:solidFill>
                  <a:srgbClr val="191B1F"/>
                </a:solidFill>
                <a:effectLst/>
                <a:latin typeface="-apple-system"/>
              </a:rPr>
              <a:t>缓存</a:t>
            </a:r>
            <a:endParaRPr lang="en-US" altLang="zh-CN" sz="2400" b="1" i="0" dirty="0">
              <a:solidFill>
                <a:srgbClr val="191B1F"/>
              </a:solidFill>
              <a:effectLst/>
              <a:latin typeface="-apple-system"/>
            </a:endParaRPr>
          </a:p>
          <a:p>
            <a:pPr algn="just">
              <a:lnSpc>
                <a:spcPct val="120000"/>
              </a:lnSpc>
            </a:pPr>
            <a:r>
              <a:rPr lang="en-US" altLang="zh-CN" b="1" i="0" dirty="0">
                <a:solidFill>
                  <a:schemeClr val="accent1"/>
                </a:solidFill>
                <a:effectLst/>
                <a:latin typeface="-apple-system"/>
                <a:hlinkClick r:id="rId2">
                  <a:extLst>
                    <a:ext uri="{A12FA001-AC4F-418D-AE19-62706E023703}">
                      <ahyp:hlinkClr xmlns:ahyp="http://schemas.microsoft.com/office/drawing/2018/hyperlinkcolor" val="tx"/>
                    </a:ext>
                  </a:extLst>
                </a:hlinkClick>
              </a:rPr>
              <a:t>1. </a:t>
            </a:r>
            <a:r>
              <a:rPr lang="zh-CN" altLang="en-US" b="1" i="0" dirty="0">
                <a:solidFill>
                  <a:schemeClr val="accent1"/>
                </a:solidFill>
                <a:effectLst/>
                <a:latin typeface="-apple-system"/>
                <a:hlinkClick r:id="rId2">
                  <a:extLst>
                    <a:ext uri="{A12FA001-AC4F-418D-AE19-62706E023703}">
                      <ahyp:hlinkClr xmlns:ahyp="http://schemas.microsoft.com/office/drawing/2018/hyperlinkcolor" val="tx"/>
                    </a:ext>
                  </a:extLst>
                </a:hlinkClick>
              </a:rPr>
              <a:t>分析</a:t>
            </a:r>
            <a:r>
              <a:rPr lang="en-US" altLang="zh-CN" b="1" i="0" dirty="0">
                <a:solidFill>
                  <a:schemeClr val="accent1"/>
                </a:solidFill>
                <a:effectLst/>
                <a:latin typeface="-apple-system"/>
                <a:hlinkClick r:id="rId2">
                  <a:extLst>
                    <a:ext uri="{A12FA001-AC4F-418D-AE19-62706E023703}">
                      <ahyp:hlinkClr xmlns:ahyp="http://schemas.microsoft.com/office/drawing/2018/hyperlinkcolor" val="tx"/>
                    </a:ext>
                  </a:extLst>
                </a:hlinkClick>
              </a:rPr>
              <a:t>transformer</a:t>
            </a:r>
            <a:r>
              <a:rPr lang="zh-CN" altLang="en-US" b="1" i="0" dirty="0">
                <a:solidFill>
                  <a:schemeClr val="accent1"/>
                </a:solidFill>
                <a:effectLst/>
                <a:latin typeface="-apple-system"/>
                <a:hlinkClick r:id="rId2">
                  <a:extLst>
                    <a:ext uri="{A12FA001-AC4F-418D-AE19-62706E023703}">
                      <ahyp:hlinkClr xmlns:ahyp="http://schemas.microsoft.com/office/drawing/2018/hyperlinkcolor" val="tx"/>
                    </a:ext>
                  </a:extLst>
                </a:hlinkClick>
              </a:rPr>
              <a:t>模型的参数量、计算量、中间激活、</a:t>
            </a:r>
            <a:r>
              <a:rPr lang="en-US" altLang="zh-CN" b="1" i="0" dirty="0">
                <a:solidFill>
                  <a:schemeClr val="accent1"/>
                </a:solidFill>
                <a:effectLst/>
                <a:latin typeface="-apple-system"/>
                <a:hlinkClick r:id="rId2">
                  <a:extLst>
                    <a:ext uri="{A12FA001-AC4F-418D-AE19-62706E023703}">
                      <ahyp:hlinkClr xmlns:ahyp="http://schemas.microsoft.com/office/drawing/2018/hyperlinkcolor" val="tx"/>
                    </a:ext>
                  </a:extLst>
                </a:hlinkClick>
              </a:rPr>
              <a:t>KV cache</a:t>
            </a:r>
            <a:endParaRPr lang="en-US" altLang="zh-CN" b="1" i="0" dirty="0">
              <a:solidFill>
                <a:schemeClr val="accent1"/>
              </a:solidFill>
              <a:effectLst/>
              <a:latin typeface="-apple-system"/>
            </a:endParaRPr>
          </a:p>
          <a:p>
            <a:pPr algn="just">
              <a:lnSpc>
                <a:spcPct val="120000"/>
              </a:lnSpc>
            </a:pPr>
            <a:r>
              <a:rPr lang="en-US" altLang="zh-CN" b="1" i="0" dirty="0">
                <a:solidFill>
                  <a:schemeClr val="accent1"/>
                </a:solidFill>
                <a:effectLst/>
                <a:latin typeface="-apple-system"/>
                <a:hlinkClick r:id="rId3">
                  <a:extLst>
                    <a:ext uri="{A12FA001-AC4F-418D-AE19-62706E023703}">
                      <ahyp:hlinkClr xmlns:ahyp="http://schemas.microsoft.com/office/drawing/2018/hyperlinkcolor" val="tx"/>
                    </a:ext>
                  </a:extLst>
                </a:hlinkClick>
              </a:rPr>
              <a:t>2. </a:t>
            </a:r>
            <a:r>
              <a:rPr lang="en-US" altLang="zh-CN" b="1" dirty="0" err="1">
                <a:solidFill>
                  <a:schemeClr val="accent1"/>
                </a:solidFill>
                <a:latin typeface="-apple-system"/>
                <a:hlinkClick r:id="rId3">
                  <a:extLst>
                    <a:ext uri="{A12FA001-AC4F-418D-AE19-62706E023703}">
                      <ahyp:hlinkClr xmlns:ahyp="http://schemas.microsoft.com/office/drawing/2018/hyperlinkcolor" val="tx"/>
                    </a:ext>
                  </a:extLst>
                </a:hlinkClick>
              </a:rPr>
              <a:t>KVCache</a:t>
            </a:r>
            <a:endParaRPr lang="en-US" altLang="zh-CN" b="1" dirty="0">
              <a:solidFill>
                <a:schemeClr val="accent1"/>
              </a:solidFill>
              <a:latin typeface="-apple-system"/>
            </a:endParaRPr>
          </a:p>
          <a:p>
            <a:pPr algn="just">
              <a:lnSpc>
                <a:spcPct val="120000"/>
              </a:lnSpc>
            </a:pPr>
            <a:endParaRPr lang="en-US" altLang="zh-CN" b="1" i="0" dirty="0">
              <a:solidFill>
                <a:srgbClr val="191B1F"/>
              </a:solidFill>
              <a:effectLst/>
              <a:latin typeface="-apple-system"/>
            </a:endParaRPr>
          </a:p>
          <a:p>
            <a:pPr algn="just">
              <a:lnSpc>
                <a:spcPct val="120000"/>
              </a:lnSpc>
            </a:pPr>
            <a:endParaRPr lang="en-US" altLang="zh-CN" sz="2400" b="1" dirty="0">
              <a:solidFill>
                <a:srgbClr val="191B1F"/>
              </a:solidFill>
              <a:latin typeface="-apple-system"/>
            </a:endParaRPr>
          </a:p>
          <a:p>
            <a:pPr algn="just">
              <a:lnSpc>
                <a:spcPct val="120000"/>
              </a:lnSpc>
            </a:pPr>
            <a:r>
              <a:rPr lang="zh-CN" altLang="en-US" sz="2400" b="1" dirty="0">
                <a:solidFill>
                  <a:srgbClr val="191B1F"/>
                </a:solidFill>
                <a:latin typeface="-apple-system"/>
              </a:rPr>
              <a:t>并行计算</a:t>
            </a:r>
            <a:endParaRPr lang="en-US" altLang="zh-CN" sz="2400" b="1" i="0" dirty="0">
              <a:solidFill>
                <a:srgbClr val="191B1F"/>
              </a:solidFill>
              <a:effectLst/>
              <a:latin typeface="-apple-system"/>
            </a:endParaRPr>
          </a:p>
          <a:p>
            <a:pPr algn="just">
              <a:lnSpc>
                <a:spcPct val="120000"/>
              </a:lnSpc>
            </a:pPr>
            <a:r>
              <a:rPr lang="en-US" altLang="zh-CN" b="1" dirty="0">
                <a:solidFill>
                  <a:schemeClr val="accent1"/>
                </a:solidFill>
                <a:latin typeface="-apple-system"/>
                <a:hlinkClick r:id="rId4">
                  <a:extLst>
                    <a:ext uri="{A12FA001-AC4F-418D-AE19-62706E023703}">
                      <ahyp:hlinkClr xmlns:ahyp="http://schemas.microsoft.com/office/drawing/2018/hyperlinkcolor" val="tx"/>
                    </a:ext>
                  </a:extLst>
                </a:hlinkClick>
              </a:rPr>
              <a:t>1. Switch Transformer </a:t>
            </a:r>
            <a:endParaRPr lang="en-US" altLang="zh-CN" b="1" dirty="0">
              <a:solidFill>
                <a:schemeClr val="accent1"/>
              </a:solidFill>
              <a:latin typeface="-apple-system"/>
            </a:endParaRPr>
          </a:p>
          <a:p>
            <a:pPr algn="just">
              <a:lnSpc>
                <a:spcPct val="120000"/>
              </a:lnSpc>
            </a:pPr>
            <a:r>
              <a:rPr lang="en-US" altLang="zh-CN" b="1" i="0" dirty="0">
                <a:solidFill>
                  <a:schemeClr val="accent1"/>
                </a:solidFill>
                <a:effectLst/>
                <a:latin typeface="-apple-system"/>
                <a:hlinkClick r:id="rId5">
                  <a:extLst>
                    <a:ext uri="{A12FA001-AC4F-418D-AE19-62706E023703}">
                      <ahyp:hlinkClr xmlns:ahyp="http://schemas.microsoft.com/office/drawing/2018/hyperlinkcolor" val="tx"/>
                    </a:ext>
                  </a:extLst>
                </a:hlinkClick>
              </a:rPr>
              <a:t>2. </a:t>
            </a:r>
            <a:r>
              <a:rPr lang="zh-CN" altLang="en-US" b="1" i="0" dirty="0">
                <a:solidFill>
                  <a:schemeClr val="accent1"/>
                </a:solidFill>
                <a:effectLst/>
                <a:latin typeface="-apple-system"/>
                <a:hlinkClick r:id="rId5">
                  <a:extLst>
                    <a:ext uri="{A12FA001-AC4F-418D-AE19-62706E023703}">
                      <ahyp:hlinkClr xmlns:ahyp="http://schemas.microsoft.com/office/drawing/2018/hyperlinkcolor" val="tx"/>
                    </a:ext>
                  </a:extLst>
                </a:hlinkClick>
              </a:rPr>
              <a:t>大模型分布式训练并行技术</a:t>
            </a:r>
            <a:endParaRPr lang="en-US" altLang="zh-CN" b="1" i="0" dirty="0">
              <a:solidFill>
                <a:schemeClr val="accent1"/>
              </a:solidFill>
              <a:effectLst/>
              <a:latin typeface="-apple-system"/>
            </a:endParaRPr>
          </a:p>
          <a:p>
            <a:pPr algn="just">
              <a:lnSpc>
                <a:spcPct val="120000"/>
              </a:lnSpc>
            </a:pPr>
            <a:r>
              <a:rPr lang="en-US" altLang="zh-CN" b="1" dirty="0">
                <a:solidFill>
                  <a:schemeClr val="accent1"/>
                </a:solidFill>
                <a:latin typeface="-apple-system"/>
                <a:hlinkClick r:id="rId6">
                  <a:extLst>
                    <a:ext uri="{A12FA001-AC4F-418D-AE19-62706E023703}">
                      <ahyp:hlinkClr xmlns:ahyp="http://schemas.microsoft.com/office/drawing/2018/hyperlinkcolor" val="tx"/>
                    </a:ext>
                  </a:extLst>
                </a:hlinkClick>
              </a:rPr>
              <a:t>3. </a:t>
            </a:r>
            <a:r>
              <a:rPr lang="en-US" altLang="zh-CN" b="1" i="0" dirty="0">
                <a:solidFill>
                  <a:schemeClr val="accent1"/>
                </a:solidFill>
                <a:effectLst/>
                <a:latin typeface="NVIDIA"/>
                <a:hlinkClick r:id="rId6">
                  <a:extLst>
                    <a:ext uri="{A12FA001-AC4F-418D-AE19-62706E023703}">
                      <ahyp:hlinkClr xmlns:ahyp="http://schemas.microsoft.com/office/drawing/2018/hyperlinkcolor" val="tx"/>
                    </a:ext>
                  </a:extLst>
                </a:hlinkClick>
              </a:rPr>
              <a:t>Parallelisms</a:t>
            </a:r>
            <a:r>
              <a:rPr lang="zh-CN" altLang="en-US" b="1" i="0" dirty="0">
                <a:effectLst/>
                <a:latin typeface="NVIDIA"/>
              </a:rPr>
              <a:t>（如果打不开，请挂一下代理）</a:t>
            </a:r>
            <a:endParaRPr lang="en-US" altLang="zh-CN" b="1" i="0" dirty="0">
              <a:effectLst/>
              <a:latin typeface="NVIDIA"/>
            </a:endParaRPr>
          </a:p>
          <a:p>
            <a:pPr algn="just">
              <a:lnSpc>
                <a:spcPct val="120000"/>
              </a:lnSpc>
            </a:pPr>
            <a:endParaRPr lang="en-US" altLang="zh-CN" b="1" dirty="0">
              <a:latin typeface="NVIDIA"/>
            </a:endParaRPr>
          </a:p>
        </p:txBody>
      </p:sp>
    </p:spTree>
    <p:extLst>
      <p:ext uri="{BB962C8B-B14F-4D97-AF65-F5344CB8AC3E}">
        <p14:creationId xmlns:p14="http://schemas.microsoft.com/office/powerpoint/2010/main" val="804598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93800" y="2339975"/>
            <a:ext cx="8302625" cy="3832225"/>
          </a:xfrm>
          <a:prstGeom prst="rect">
            <a:avLst/>
          </a:prstGeom>
        </p:spPr>
      </p:pic>
      <p:sp>
        <p:nvSpPr>
          <p:cNvPr id="4" name="文本框 3"/>
          <p:cNvSpPr txBox="1"/>
          <p:nvPr/>
        </p:nvSpPr>
        <p:spPr>
          <a:xfrm>
            <a:off x="695325" y="287665"/>
            <a:ext cx="4801708" cy="521970"/>
          </a:xfrm>
          <a:prstGeom prst="rect">
            <a:avLst/>
          </a:prstGeom>
          <a:noFill/>
        </p:spPr>
        <p:txBody>
          <a:bodyPr wrap="square" rtlCol="0">
            <a:spAutoFit/>
          </a:bodyPr>
          <a:lstStyle/>
          <a:p>
            <a:r>
              <a:rPr lang="zh-CN" altLang="en-US" sz="2800" b="1" dirty="0">
                <a:latin typeface="微软雅黑" panose="020B0503020204020204" charset="-122"/>
              </a:rPr>
              <a:t>MoE layer</a:t>
            </a:r>
          </a:p>
        </p:txBody>
      </p:sp>
      <p:sp>
        <p:nvSpPr>
          <p:cNvPr id="3" name="文本框 2"/>
          <p:cNvSpPr txBox="1"/>
          <p:nvPr/>
        </p:nvSpPr>
        <p:spPr>
          <a:xfrm>
            <a:off x="695325" y="1011555"/>
            <a:ext cx="10234295" cy="922020"/>
          </a:xfrm>
          <a:prstGeom prst="rect">
            <a:avLst/>
          </a:prstGeom>
        </p:spPr>
        <p:txBody>
          <a:bodyPr wrap="square">
            <a:spAutoFit/>
          </a:bodyPr>
          <a:lstStyle/>
          <a:p>
            <a:pPr marL="0" indent="0"/>
            <a:r>
              <a:rPr lang="zh-CN" altLang="en-US" sz="1800" b="0" i="0" dirty="0">
                <a:solidFill>
                  <a:schemeClr val="dk1"/>
                </a:solidFill>
              </a:rPr>
              <a:t>基于稀疏 MoE 层的深度学习模型架构</a:t>
            </a:r>
            <a:r>
              <a:rPr lang="en-US" altLang="zh-CN" sz="1800" b="0" i="0" dirty="0">
                <a:solidFill>
                  <a:schemeClr val="dk1"/>
                </a:solidFill>
              </a:rPr>
              <a:t>: </a:t>
            </a:r>
            <a:r>
              <a:rPr lang="zh-CN" altLang="en-US" sz="1800" b="0" i="0" dirty="0">
                <a:solidFill>
                  <a:schemeClr val="dk1"/>
                </a:solidFill>
              </a:rPr>
              <a:t>将大模型拆分成多个小模型(专家，expert)， 每轮迭代根据样本决定激活一部分专家用于计算，达到了节省计算资源的效果； 并引入可训练并确保稀疏性的门( gate )机制，以保证计算能力的优化。</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4795" y="2643505"/>
            <a:ext cx="5467350" cy="3740150"/>
          </a:xfrm>
          <a:prstGeom prst="rect">
            <a:avLst/>
          </a:prstGeom>
        </p:spPr>
      </p:pic>
      <p:sp>
        <p:nvSpPr>
          <p:cNvPr id="4" name="文本框 3"/>
          <p:cNvSpPr txBox="1"/>
          <p:nvPr/>
        </p:nvSpPr>
        <p:spPr>
          <a:xfrm>
            <a:off x="695325" y="287665"/>
            <a:ext cx="4801708" cy="521970"/>
          </a:xfrm>
          <a:prstGeom prst="rect">
            <a:avLst/>
          </a:prstGeom>
          <a:noFill/>
        </p:spPr>
        <p:txBody>
          <a:bodyPr wrap="square" rtlCol="0">
            <a:spAutoFit/>
          </a:bodyPr>
          <a:lstStyle/>
          <a:p>
            <a:r>
              <a:rPr lang="zh-CN" altLang="en-US" sz="2800" b="1" dirty="0">
                <a:latin typeface="微软雅黑" panose="020B0503020204020204" charset="-122"/>
              </a:rPr>
              <a:t>MOE + 数据并行</a:t>
            </a:r>
          </a:p>
        </p:txBody>
      </p:sp>
      <p:sp>
        <p:nvSpPr>
          <p:cNvPr id="3" name="文本框 2"/>
          <p:cNvSpPr txBox="1"/>
          <p:nvPr/>
        </p:nvSpPr>
        <p:spPr>
          <a:xfrm>
            <a:off x="1222375" y="1217930"/>
            <a:ext cx="9242425" cy="645160"/>
          </a:xfrm>
          <a:prstGeom prst="rect">
            <a:avLst/>
          </a:prstGeom>
        </p:spPr>
        <p:txBody>
          <a:bodyPr wrap="square">
            <a:spAutoFit/>
          </a:bodyPr>
          <a:lstStyle/>
          <a:p>
            <a:pPr marL="0" indent="0"/>
            <a:r>
              <a:rPr lang="zh-CN" altLang="en-US" sz="1800" b="0" i="0" dirty="0">
                <a:solidFill>
                  <a:schemeClr val="dk1"/>
                </a:solidFill>
              </a:rPr>
              <a:t>在数据并行模式下包含MOE架构，门网络(gate)和专家网络都被复制地放置在各个运算单元上。下图展示了一个有三个专家的两路数据并行MoE模型进行前向计算的方式。</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5325" y="287665"/>
            <a:ext cx="4801708" cy="521970"/>
          </a:xfrm>
          <a:prstGeom prst="rect">
            <a:avLst/>
          </a:prstGeom>
          <a:noFill/>
        </p:spPr>
        <p:txBody>
          <a:bodyPr wrap="square" rtlCol="0">
            <a:spAutoFit/>
          </a:bodyPr>
          <a:lstStyle/>
          <a:p>
            <a:r>
              <a:rPr lang="zh-CN" altLang="en-US" sz="2800" b="1" dirty="0">
                <a:latin typeface="微软雅黑" panose="020B0503020204020204" charset="-122"/>
              </a:rPr>
              <a:t>MOE + 模型并行</a:t>
            </a:r>
          </a:p>
        </p:txBody>
      </p:sp>
      <p:sp>
        <p:nvSpPr>
          <p:cNvPr id="3" name="文本框 2"/>
          <p:cNvSpPr txBox="1"/>
          <p:nvPr/>
        </p:nvSpPr>
        <p:spPr>
          <a:xfrm>
            <a:off x="933450" y="1145540"/>
            <a:ext cx="9242425" cy="922020"/>
          </a:xfrm>
          <a:prstGeom prst="rect">
            <a:avLst/>
          </a:prstGeom>
        </p:spPr>
        <p:txBody>
          <a:bodyPr wrap="square">
            <a:spAutoFit/>
          </a:bodyPr>
          <a:lstStyle/>
          <a:p>
            <a:pPr marL="0" indent="0"/>
            <a:r>
              <a:rPr lang="zh-CN" altLang="en-US" sz="1800" b="0" i="0" dirty="0">
                <a:solidFill>
                  <a:schemeClr val="dk1"/>
                </a:solidFill>
              </a:rPr>
              <a:t>该策略门网络依然是复制地被放置在每个计算单元上， 但是专家网络被独立地分别放置在各个计算单元上。因此，需引入额外的通信操作，该策略可以允许更多的专家网络们同时被训练，而其数量限制与计算单元的数量(如：GPU数量)是正相关的。</a:t>
            </a:r>
          </a:p>
        </p:txBody>
      </p:sp>
      <p:pic>
        <p:nvPicPr>
          <p:cNvPr id="5" name="图片 4"/>
          <p:cNvPicPr>
            <a:picLocks noChangeAspect="1"/>
          </p:cNvPicPr>
          <p:nvPr/>
        </p:nvPicPr>
        <p:blipFill>
          <a:blip r:embed="rId2"/>
          <a:stretch>
            <a:fillRect/>
          </a:stretch>
        </p:blipFill>
        <p:spPr>
          <a:xfrm>
            <a:off x="1222375" y="2643505"/>
            <a:ext cx="5651500" cy="3492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95325" y="1948180"/>
            <a:ext cx="7389495" cy="4800600"/>
          </a:xfrm>
          <a:prstGeom prst="rect">
            <a:avLst/>
          </a:prstGeom>
        </p:spPr>
      </p:pic>
      <p:sp>
        <p:nvSpPr>
          <p:cNvPr id="4" name="文本框 3"/>
          <p:cNvSpPr txBox="1"/>
          <p:nvPr/>
        </p:nvSpPr>
        <p:spPr>
          <a:xfrm>
            <a:off x="540385" y="163840"/>
            <a:ext cx="4801708" cy="521970"/>
          </a:xfrm>
          <a:prstGeom prst="rect">
            <a:avLst/>
          </a:prstGeom>
          <a:noFill/>
        </p:spPr>
        <p:txBody>
          <a:bodyPr wrap="square" rtlCol="0">
            <a:spAutoFit/>
          </a:bodyPr>
          <a:lstStyle/>
          <a:p>
            <a:r>
              <a:rPr lang="zh-CN" altLang="en-US" sz="2800" b="1" dirty="0">
                <a:latin typeface="微软雅黑" panose="020B0503020204020204" charset="-122"/>
              </a:rPr>
              <a:t>GShard</a:t>
            </a:r>
          </a:p>
        </p:txBody>
      </p:sp>
      <p:sp>
        <p:nvSpPr>
          <p:cNvPr id="3" name="文本框 2"/>
          <p:cNvSpPr txBox="1"/>
          <p:nvPr/>
        </p:nvSpPr>
        <p:spPr>
          <a:xfrm>
            <a:off x="695325" y="824865"/>
            <a:ext cx="9945370" cy="922020"/>
          </a:xfrm>
          <a:prstGeom prst="rect">
            <a:avLst/>
          </a:prstGeom>
        </p:spPr>
        <p:txBody>
          <a:bodyPr wrap="square">
            <a:spAutoFit/>
          </a:bodyPr>
          <a:lstStyle/>
          <a:p>
            <a:pPr marL="0" indent="0"/>
            <a:r>
              <a:rPr lang="zh-CN" altLang="en-US" sz="1800" b="0" i="0" dirty="0">
                <a:solidFill>
                  <a:schemeClr val="dk1"/>
                </a:solidFill>
              </a:rPr>
              <a:t>GShard 是第一个将 MoE 的思想拓展到 Transformer 上的工作。具体的做法就是把 Transformer 的 encoder 和 decoder 中每隔一个（every other）的FFN层，替换成 position-wise 的 MoE 层，使用的都是 Top-2 gating network。</a:t>
            </a:r>
          </a:p>
        </p:txBody>
      </p:sp>
      <p:sp>
        <p:nvSpPr>
          <p:cNvPr id="5" name="文本框 4"/>
          <p:cNvSpPr txBox="1"/>
          <p:nvPr/>
        </p:nvSpPr>
        <p:spPr>
          <a:xfrm>
            <a:off x="8402955" y="2253615"/>
            <a:ext cx="3282950" cy="3616325"/>
          </a:xfrm>
          <a:prstGeom prst="rect">
            <a:avLst/>
          </a:prstGeom>
        </p:spPr>
        <p:txBody>
          <a:bodyPr wrap="square">
            <a:noAutofit/>
          </a:bodyPr>
          <a:lstStyle/>
          <a:p>
            <a:pPr marL="0" indent="0"/>
            <a:r>
              <a:rPr lang="zh-CN" altLang="en-US" sz="1800" b="0" i="0" dirty="0">
                <a:solidFill>
                  <a:schemeClr val="dk1"/>
                </a:solidFill>
              </a:rPr>
              <a:t>Expert capacity balancing：强制每个expert处理的tokens数量在一定范围内。</a:t>
            </a:r>
          </a:p>
          <a:p>
            <a:pPr marL="0" indent="0"/>
            <a:endParaRPr lang="zh-CN" altLang="en-US" sz="1800" b="0" i="0" dirty="0">
              <a:solidFill>
                <a:schemeClr val="dk1"/>
              </a:solidFill>
            </a:endParaRPr>
          </a:p>
          <a:p>
            <a:pPr marL="0" indent="0"/>
            <a:r>
              <a:rPr lang="zh-CN" altLang="en-US" sz="1800" b="0" i="0" dirty="0">
                <a:solidFill>
                  <a:schemeClr val="dk1"/>
                </a:solidFill>
              </a:rPr>
              <a:t>Local group dispatching：通过把一个batch内所有的tokens分组，来实现并行化计算。</a:t>
            </a:r>
          </a:p>
          <a:p>
            <a:pPr marL="0" indent="0"/>
            <a:endParaRPr lang="zh-CN" altLang="en-US" sz="1800" b="0" i="0" dirty="0">
              <a:solidFill>
                <a:schemeClr val="dk1"/>
              </a:solidFill>
            </a:endParaRPr>
          </a:p>
          <a:p>
            <a:pPr marL="0" indent="0"/>
            <a:r>
              <a:rPr lang="zh-CN" altLang="en-US" sz="1800" b="0" i="0" dirty="0">
                <a:solidFill>
                  <a:schemeClr val="dk1"/>
                </a:solidFill>
              </a:rPr>
              <a:t>Auxiliary loss：为了缓解“赢者通吃”问题，尽可能把token均分给各个专家。</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0385" y="566430"/>
            <a:ext cx="4801708" cy="521970"/>
          </a:xfrm>
          <a:prstGeom prst="rect">
            <a:avLst/>
          </a:prstGeom>
          <a:noFill/>
        </p:spPr>
        <p:txBody>
          <a:bodyPr wrap="square" rtlCol="0">
            <a:spAutoFit/>
          </a:bodyPr>
          <a:lstStyle/>
          <a:p>
            <a:r>
              <a:rPr lang="zh-CN" altLang="en-US" sz="2800" b="1" dirty="0">
                <a:latin typeface="微软雅黑" panose="020B0503020204020204" charset="-122"/>
              </a:rPr>
              <a:t>Switch-Transformer</a:t>
            </a:r>
          </a:p>
        </p:txBody>
      </p:sp>
      <p:pic>
        <p:nvPicPr>
          <p:cNvPr id="2" name="图片 1"/>
          <p:cNvPicPr>
            <a:picLocks noChangeAspect="1"/>
          </p:cNvPicPr>
          <p:nvPr/>
        </p:nvPicPr>
        <p:blipFill>
          <a:blip r:embed="rId2"/>
          <a:stretch>
            <a:fillRect/>
          </a:stretch>
        </p:blipFill>
        <p:spPr>
          <a:xfrm>
            <a:off x="1088390" y="2673350"/>
            <a:ext cx="8855710" cy="4184650"/>
          </a:xfrm>
          <a:prstGeom prst="rect">
            <a:avLst/>
          </a:prstGeom>
        </p:spPr>
      </p:pic>
      <p:sp>
        <p:nvSpPr>
          <p:cNvPr id="5" name="文本框 4"/>
          <p:cNvSpPr txBox="1"/>
          <p:nvPr/>
        </p:nvSpPr>
        <p:spPr>
          <a:xfrm>
            <a:off x="540385" y="1167765"/>
            <a:ext cx="10594975" cy="1198880"/>
          </a:xfrm>
          <a:prstGeom prst="rect">
            <a:avLst/>
          </a:prstGeom>
        </p:spPr>
        <p:txBody>
          <a:bodyPr wrap="square">
            <a:spAutoFit/>
          </a:bodyPr>
          <a:lstStyle/>
          <a:p>
            <a:pPr marL="0" indent="0"/>
            <a:r>
              <a:rPr lang="zh-CN" altLang="en-US" sz="1800" b="0" i="0" dirty="0">
                <a:solidFill>
                  <a:schemeClr val="dk1"/>
                </a:solidFill>
              </a:rPr>
              <a:t>Swith Transformer 其设计的指导原则是以一种简单高效的实现方式尽可能地把Transformer模型的参数量做大。跟其他MoE模型的一个显著不同就是，Switch Transformer 的 gating network 每次只 route 到 1 个 expert，而其他的模型都是至少2个。这样就是最稀疏的MoE了，因此单单从MoE layer的计算效率上讲是最高的了。</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8975725" y="0"/>
            <a:ext cx="3216275"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 y="0"/>
            <a:ext cx="3216275"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741107" y="2824774"/>
            <a:ext cx="4709786" cy="1227474"/>
            <a:chOff x="4887549" y="1124584"/>
            <a:chExt cx="2416902" cy="2454948"/>
          </a:xfrm>
        </p:grpSpPr>
        <p:sp>
          <p:nvSpPr>
            <p:cNvPr id="47" name="文本框 46"/>
            <p:cNvSpPr txBox="1"/>
            <p:nvPr/>
          </p:nvSpPr>
          <p:spPr>
            <a:xfrm>
              <a:off x="4887549" y="1178874"/>
              <a:ext cx="2416902" cy="2400658"/>
            </a:xfrm>
            <a:prstGeom prst="rect">
              <a:avLst/>
            </a:prstGeom>
            <a:noFill/>
            <a:ln>
              <a:noFill/>
            </a:ln>
          </p:spPr>
          <p:txBody>
            <a:bodyPr wrap="square" rtlCol="0">
              <a:spAutoFit/>
            </a:bodyPr>
            <a:lstStyle/>
            <a:p>
              <a:pPr algn="ctr"/>
              <a:r>
                <a:rPr lang="zh-CN" altLang="en-US" sz="7200" b="1" dirty="0">
                  <a:solidFill>
                    <a:srgbClr val="6E0F6D"/>
                  </a:solidFill>
                  <a:latin typeface="微软雅黑" panose="020B0503020204020204" pitchFamily="34" charset="-122"/>
                  <a:ea typeface="微软雅黑" panose="020B0503020204020204" pitchFamily="34" charset="-122"/>
                </a:rPr>
                <a:t>分布式</a:t>
              </a:r>
              <a:endParaRPr lang="en-US" altLang="zh-CN" sz="7200" b="1" dirty="0">
                <a:solidFill>
                  <a:srgbClr val="6E0F6D"/>
                </a:solidFill>
                <a:latin typeface="微软雅黑" panose="020B0503020204020204" pitchFamily="34" charset="-122"/>
                <a:ea typeface="微软雅黑" panose="020B0503020204020204" pitchFamily="34" charset="-122"/>
              </a:endParaRPr>
            </a:p>
          </p:txBody>
        </p:sp>
        <p:sp>
          <p:nvSpPr>
            <p:cNvPr id="2" name="矩形 1"/>
            <p:cNvSpPr/>
            <p:nvPr/>
          </p:nvSpPr>
          <p:spPr>
            <a:xfrm>
              <a:off x="4887549" y="1124584"/>
              <a:ext cx="2416902" cy="2416902"/>
            </a:xfrm>
            <a:prstGeom prst="rect">
              <a:avLst/>
            </a:prstGeom>
            <a:noFill/>
            <a:ln>
              <a:solidFill>
                <a:srgbClr val="6E0F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18716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58B5C288-6367-2049-B039-00595296A6E1}"/>
              </a:ext>
            </a:extLst>
          </p:cNvPr>
          <p:cNvGrpSpPr/>
          <p:nvPr/>
        </p:nvGrpSpPr>
        <p:grpSpPr>
          <a:xfrm>
            <a:off x="1907061" y="1243913"/>
            <a:ext cx="7154560" cy="3253263"/>
            <a:chOff x="374823" y="1828800"/>
            <a:chExt cx="7154560" cy="3253263"/>
          </a:xfrm>
        </p:grpSpPr>
        <p:sp>
          <p:nvSpPr>
            <p:cNvPr id="9" name="矩形: 圆角 8">
              <a:extLst>
                <a:ext uri="{FF2B5EF4-FFF2-40B4-BE49-F238E27FC236}">
                  <a16:creationId xmlns:a16="http://schemas.microsoft.com/office/drawing/2014/main" id="{7964D661-B0AB-C438-2E70-54EA64A97B05}"/>
                </a:ext>
              </a:extLst>
            </p:cNvPr>
            <p:cNvSpPr/>
            <p:nvPr/>
          </p:nvSpPr>
          <p:spPr>
            <a:xfrm>
              <a:off x="2907958" y="2294237"/>
              <a:ext cx="1960604" cy="650790"/>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Model  Parallel</a:t>
              </a:r>
              <a:endParaRPr lang="zh-CN" altLang="en-US" dirty="0">
                <a:solidFill>
                  <a:schemeClr val="tx1"/>
                </a:solidFill>
                <a:latin typeface="Comic Sans MS" panose="030F0702030302020204" pitchFamily="66" charset="0"/>
              </a:endParaRPr>
            </a:p>
          </p:txBody>
        </p:sp>
        <p:sp>
          <p:nvSpPr>
            <p:cNvPr id="10" name="文本框 9">
              <a:extLst>
                <a:ext uri="{FF2B5EF4-FFF2-40B4-BE49-F238E27FC236}">
                  <a16:creationId xmlns:a16="http://schemas.microsoft.com/office/drawing/2014/main" id="{B3F61F2B-0DFB-8A2F-8453-54643DEA9542}"/>
                </a:ext>
              </a:extLst>
            </p:cNvPr>
            <p:cNvSpPr txBox="1"/>
            <p:nvPr/>
          </p:nvSpPr>
          <p:spPr>
            <a:xfrm>
              <a:off x="374823" y="3455774"/>
              <a:ext cx="2108886" cy="369332"/>
            </a:xfrm>
            <a:prstGeom prst="rect">
              <a:avLst/>
            </a:prstGeom>
            <a:noFill/>
          </p:spPr>
          <p:txBody>
            <a:bodyPr wrap="square" rtlCol="0">
              <a:spAutoFit/>
            </a:bodyPr>
            <a:lstStyle/>
            <a:p>
              <a:r>
                <a:rPr lang="en-US" altLang="zh-CN" dirty="0">
                  <a:latin typeface="Comic Sans MS" panose="030F0702030302020204" pitchFamily="66" charset="0"/>
                </a:rPr>
                <a:t>Parallel Strategy</a:t>
              </a:r>
              <a:endParaRPr lang="zh-CN" altLang="en-US" dirty="0">
                <a:latin typeface="Comic Sans MS" panose="030F0702030302020204" pitchFamily="66" charset="0"/>
              </a:endParaRPr>
            </a:p>
          </p:txBody>
        </p:sp>
        <p:sp>
          <p:nvSpPr>
            <p:cNvPr id="11" name="矩形: 圆角 10">
              <a:extLst>
                <a:ext uri="{FF2B5EF4-FFF2-40B4-BE49-F238E27FC236}">
                  <a16:creationId xmlns:a16="http://schemas.microsoft.com/office/drawing/2014/main" id="{E15F2455-9498-980D-3A1B-E1B094D84C26}"/>
                </a:ext>
              </a:extLst>
            </p:cNvPr>
            <p:cNvSpPr/>
            <p:nvPr/>
          </p:nvSpPr>
          <p:spPr>
            <a:xfrm>
              <a:off x="2907958" y="3315045"/>
              <a:ext cx="1960604" cy="650790"/>
            </a:xfrm>
            <a:prstGeom prst="round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Data  Parallel</a:t>
              </a:r>
              <a:endParaRPr lang="zh-CN" altLang="en-US" dirty="0">
                <a:solidFill>
                  <a:schemeClr val="tx1"/>
                </a:solidFill>
                <a:latin typeface="Comic Sans MS" panose="030F0702030302020204" pitchFamily="66" charset="0"/>
              </a:endParaRPr>
            </a:p>
          </p:txBody>
        </p:sp>
        <p:sp>
          <p:nvSpPr>
            <p:cNvPr id="12" name="矩形: 圆角 11">
              <a:extLst>
                <a:ext uri="{FF2B5EF4-FFF2-40B4-BE49-F238E27FC236}">
                  <a16:creationId xmlns:a16="http://schemas.microsoft.com/office/drawing/2014/main" id="{2223D2D6-818D-04A0-DABF-E8F6704C0CC2}"/>
                </a:ext>
              </a:extLst>
            </p:cNvPr>
            <p:cNvSpPr/>
            <p:nvPr/>
          </p:nvSpPr>
          <p:spPr>
            <a:xfrm>
              <a:off x="2907958" y="4431273"/>
              <a:ext cx="1960604" cy="650790"/>
            </a:xfrm>
            <a:prstGeom prst="roundRect">
              <a:avLst/>
            </a:prstGeom>
            <a:solidFill>
              <a:schemeClr val="accent4">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Expert  Parallel</a:t>
              </a:r>
              <a:endParaRPr lang="zh-CN" altLang="en-US" dirty="0">
                <a:solidFill>
                  <a:schemeClr val="tx1"/>
                </a:solidFill>
                <a:latin typeface="Comic Sans MS" panose="030F0702030302020204" pitchFamily="66" charset="0"/>
              </a:endParaRPr>
            </a:p>
          </p:txBody>
        </p:sp>
        <p:sp>
          <p:nvSpPr>
            <p:cNvPr id="13" name="矩形: 圆角 12">
              <a:extLst>
                <a:ext uri="{FF2B5EF4-FFF2-40B4-BE49-F238E27FC236}">
                  <a16:creationId xmlns:a16="http://schemas.microsoft.com/office/drawing/2014/main" id="{0225429E-D5ED-4250-E354-F330D7056D8B}"/>
                </a:ext>
              </a:extLst>
            </p:cNvPr>
            <p:cNvSpPr/>
            <p:nvPr/>
          </p:nvSpPr>
          <p:spPr>
            <a:xfrm>
              <a:off x="5478162" y="1828800"/>
              <a:ext cx="2051221" cy="465437"/>
            </a:xfrm>
            <a:prstGeom prst="round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Pipeline Parallel</a:t>
              </a:r>
              <a:endParaRPr lang="zh-CN" altLang="en-US" dirty="0">
                <a:solidFill>
                  <a:schemeClr val="tx1"/>
                </a:solidFill>
                <a:latin typeface="Comic Sans MS" panose="030F0702030302020204" pitchFamily="66" charset="0"/>
              </a:endParaRPr>
            </a:p>
          </p:txBody>
        </p:sp>
        <p:sp>
          <p:nvSpPr>
            <p:cNvPr id="14" name="矩形: 圆角 13">
              <a:extLst>
                <a:ext uri="{FF2B5EF4-FFF2-40B4-BE49-F238E27FC236}">
                  <a16:creationId xmlns:a16="http://schemas.microsoft.com/office/drawing/2014/main" id="{54DFB535-512F-FF76-CE11-5544C4A0A205}"/>
                </a:ext>
              </a:extLst>
            </p:cNvPr>
            <p:cNvSpPr/>
            <p:nvPr/>
          </p:nvSpPr>
          <p:spPr>
            <a:xfrm>
              <a:off x="5478162" y="2619632"/>
              <a:ext cx="2051221" cy="465437"/>
            </a:xfrm>
            <a:prstGeom prst="round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Tensor Parallel</a:t>
              </a:r>
              <a:endParaRPr lang="zh-CN" altLang="en-US" dirty="0">
                <a:solidFill>
                  <a:schemeClr val="tx1"/>
                </a:solidFill>
                <a:latin typeface="Comic Sans MS" panose="030F0702030302020204" pitchFamily="66" charset="0"/>
              </a:endParaRPr>
            </a:p>
          </p:txBody>
        </p:sp>
        <p:cxnSp>
          <p:nvCxnSpPr>
            <p:cNvPr id="16" name="连接符: 曲线 15">
              <a:extLst>
                <a:ext uri="{FF2B5EF4-FFF2-40B4-BE49-F238E27FC236}">
                  <a16:creationId xmlns:a16="http://schemas.microsoft.com/office/drawing/2014/main" id="{6CAD78A3-DBFB-988F-E400-0D07648FC082}"/>
                </a:ext>
              </a:extLst>
            </p:cNvPr>
            <p:cNvCxnSpPr>
              <a:stCxn id="10" idx="3"/>
              <a:endCxn id="9" idx="1"/>
            </p:cNvCxnSpPr>
            <p:nvPr/>
          </p:nvCxnSpPr>
          <p:spPr>
            <a:xfrm flipV="1">
              <a:off x="2483709" y="2619632"/>
              <a:ext cx="424249" cy="102080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7" name="连接符: 曲线 16">
              <a:extLst>
                <a:ext uri="{FF2B5EF4-FFF2-40B4-BE49-F238E27FC236}">
                  <a16:creationId xmlns:a16="http://schemas.microsoft.com/office/drawing/2014/main" id="{5A684A47-0E3C-570A-C042-E07F500815A7}"/>
                </a:ext>
              </a:extLst>
            </p:cNvPr>
            <p:cNvCxnSpPr>
              <a:cxnSpLocks/>
              <a:stCxn id="10" idx="3"/>
              <a:endCxn id="11" idx="1"/>
            </p:cNvCxnSpPr>
            <p:nvPr/>
          </p:nvCxnSpPr>
          <p:spPr>
            <a:xfrm>
              <a:off x="2483709" y="3640440"/>
              <a:ext cx="424249" cy="1270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0" name="连接符: 曲线 19">
              <a:extLst>
                <a:ext uri="{FF2B5EF4-FFF2-40B4-BE49-F238E27FC236}">
                  <a16:creationId xmlns:a16="http://schemas.microsoft.com/office/drawing/2014/main" id="{D73322BF-A49F-FA21-9583-2BEDD0CED10E}"/>
                </a:ext>
              </a:extLst>
            </p:cNvPr>
            <p:cNvCxnSpPr>
              <a:cxnSpLocks/>
              <a:stCxn id="10" idx="3"/>
              <a:endCxn id="12" idx="1"/>
            </p:cNvCxnSpPr>
            <p:nvPr/>
          </p:nvCxnSpPr>
          <p:spPr>
            <a:xfrm>
              <a:off x="2483709" y="3640440"/>
              <a:ext cx="424249" cy="111622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3" name="连接符: 曲线 22">
              <a:extLst>
                <a:ext uri="{FF2B5EF4-FFF2-40B4-BE49-F238E27FC236}">
                  <a16:creationId xmlns:a16="http://schemas.microsoft.com/office/drawing/2014/main" id="{20C6D973-FA79-6FEC-6850-38010DDB7415}"/>
                </a:ext>
              </a:extLst>
            </p:cNvPr>
            <p:cNvCxnSpPr>
              <a:cxnSpLocks/>
              <a:endCxn id="13" idx="1"/>
            </p:cNvCxnSpPr>
            <p:nvPr/>
          </p:nvCxnSpPr>
          <p:spPr>
            <a:xfrm flipV="1">
              <a:off x="4868562" y="2061519"/>
              <a:ext cx="609600" cy="578706"/>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5" name="连接符: 曲线 24">
              <a:extLst>
                <a:ext uri="{FF2B5EF4-FFF2-40B4-BE49-F238E27FC236}">
                  <a16:creationId xmlns:a16="http://schemas.microsoft.com/office/drawing/2014/main" id="{36C6355F-248A-935F-09C4-227B134B9CCE}"/>
                </a:ext>
              </a:extLst>
            </p:cNvPr>
            <p:cNvCxnSpPr>
              <a:cxnSpLocks/>
            </p:cNvCxnSpPr>
            <p:nvPr/>
          </p:nvCxnSpPr>
          <p:spPr>
            <a:xfrm>
              <a:off x="4868562" y="2643658"/>
              <a:ext cx="609600" cy="232719"/>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grpSp>
      <p:sp>
        <p:nvSpPr>
          <p:cNvPr id="29" name="文本框 28">
            <a:extLst>
              <a:ext uri="{FF2B5EF4-FFF2-40B4-BE49-F238E27FC236}">
                <a16:creationId xmlns:a16="http://schemas.microsoft.com/office/drawing/2014/main" id="{930B0EAE-A41F-621D-A42C-DAC983AFC2D4}"/>
              </a:ext>
            </a:extLst>
          </p:cNvPr>
          <p:cNvSpPr txBox="1"/>
          <p:nvPr/>
        </p:nvSpPr>
        <p:spPr>
          <a:xfrm>
            <a:off x="1215081" y="5305168"/>
            <a:ext cx="10684475" cy="830997"/>
          </a:xfrm>
          <a:prstGeom prst="rect">
            <a:avLst/>
          </a:prstGeom>
          <a:noFill/>
        </p:spPr>
        <p:txBody>
          <a:bodyPr wrap="square" rtlCol="0">
            <a:spAutoFit/>
          </a:bodyPr>
          <a:lstStyle/>
          <a:p>
            <a:r>
              <a:rPr lang="en-US" altLang="zh-CN" sz="2400" dirty="0">
                <a:latin typeface="Comic Sans MS" panose="030F0702030302020204" pitchFamily="66" charset="0"/>
              </a:rPr>
              <a:t>The training and inference architecture of dense models or mixture of experts models integrates these parallel strategies.</a:t>
            </a:r>
            <a:endParaRPr lang="zh-CN" altLang="en-US" sz="2400" dirty="0">
              <a:latin typeface="Comic Sans MS" panose="030F0702030302020204" pitchFamily="66" charset="0"/>
            </a:endParaRPr>
          </a:p>
        </p:txBody>
      </p:sp>
      <p:sp>
        <p:nvSpPr>
          <p:cNvPr id="30" name="文本框 29">
            <a:extLst>
              <a:ext uri="{FF2B5EF4-FFF2-40B4-BE49-F238E27FC236}">
                <a16:creationId xmlns:a16="http://schemas.microsoft.com/office/drawing/2014/main" id="{DCABEF6B-1641-E518-B352-B07893BC69D2}"/>
              </a:ext>
            </a:extLst>
          </p:cNvPr>
          <p:cNvSpPr txBox="1"/>
          <p:nvPr/>
        </p:nvSpPr>
        <p:spPr>
          <a:xfrm>
            <a:off x="255373" y="197708"/>
            <a:ext cx="4580238" cy="584775"/>
          </a:xfrm>
          <a:prstGeom prst="rect">
            <a:avLst/>
          </a:prstGeom>
          <a:noFill/>
        </p:spPr>
        <p:txBody>
          <a:bodyPr wrap="square" rtlCol="0">
            <a:spAutoFit/>
          </a:bodyPr>
          <a:lstStyle/>
          <a:p>
            <a:r>
              <a:rPr lang="en-US" altLang="zh-CN" sz="3200" dirty="0">
                <a:latin typeface="Comic Sans MS" panose="030F0702030302020204" pitchFamily="66" charset="0"/>
              </a:rPr>
              <a:t>Parallel Strategies</a:t>
            </a:r>
            <a:endParaRPr lang="zh-CN" altLang="en-US" sz="3200" dirty="0">
              <a:latin typeface="Comic Sans MS" panose="030F0702030302020204" pitchFamily="66" charset="0"/>
            </a:endParaRPr>
          </a:p>
        </p:txBody>
      </p:sp>
    </p:spTree>
    <p:extLst>
      <p:ext uri="{BB962C8B-B14F-4D97-AF65-F5344CB8AC3E}">
        <p14:creationId xmlns:p14="http://schemas.microsoft.com/office/powerpoint/2010/main" val="2621104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9B160B0-EC2F-887B-F0F6-1750DB40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77" y="777095"/>
            <a:ext cx="6604000" cy="3265175"/>
          </a:xfrm>
          <a:prstGeom prst="rect">
            <a:avLst/>
          </a:prstGeom>
        </p:spPr>
      </p:pic>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107149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err="1">
                <a:solidFill>
                  <a:schemeClr val="tx1"/>
                </a:solidFill>
                <a:effectLst/>
                <a:latin typeface="微软雅黑" panose="020B0503020204020204" charset="-122"/>
                <a:ea typeface="微软雅黑" panose="020B0503020204020204" charset="-122"/>
                <a:cs typeface="+mn-ea"/>
                <a:sym typeface="+mn-lt"/>
              </a:rPr>
              <a:t>MoPE</a:t>
            </a:r>
            <a:r>
              <a:rPr lang="en-US" altLang="zh-CN" sz="1600" b="1" dirty="0">
                <a:solidFill>
                  <a:schemeClr val="tx1"/>
                </a:solidFill>
                <a:effectLst/>
                <a:latin typeface="微软雅黑" panose="020B0503020204020204" charset="-122"/>
                <a:ea typeface="微软雅黑" panose="020B0503020204020204" charset="-122"/>
                <a:cs typeface="+mn-ea"/>
                <a:sym typeface="+mn-lt"/>
              </a:rPr>
              <a:t>: Parameter-Efficient and Scalable Multimodal Fusion via Mixture of Prompt Experts</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err="1">
                <a:solidFill>
                  <a:schemeClr val="tx1"/>
                </a:solidFill>
                <a:effectLst/>
                <a:latin typeface="微软雅黑" panose="020B0503020204020204" charset="-122"/>
                <a:ea typeface="微软雅黑" panose="020B0503020204020204" charset="-122"/>
                <a:cs typeface="+mn-ea"/>
                <a:sym typeface="+mn-lt"/>
              </a:rPr>
              <a:t>MoPE</a:t>
            </a:r>
            <a:r>
              <a:rPr lang="zh-CN" altLang="en-US" sz="1600" b="1" dirty="0">
                <a:solidFill>
                  <a:schemeClr val="tx1"/>
                </a:solidFill>
                <a:effectLst/>
                <a:latin typeface="微软雅黑" panose="020B0503020204020204" charset="-122"/>
                <a:ea typeface="微软雅黑" panose="020B0503020204020204" charset="-122"/>
                <a:cs typeface="+mn-ea"/>
                <a:sym typeface="+mn-lt"/>
              </a:rPr>
              <a:t>：通过提示专家混合的参数有效和可扩展的多模式融合</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5</a:t>
            </a:fld>
            <a:endParaRPr lang="zh-CN" altLang="en-US" dirty="0">
              <a:solidFill>
                <a:srgbClr val="FFFFFF"/>
              </a:solidFill>
            </a:endParaRPr>
          </a:p>
        </p:txBody>
      </p:sp>
      <p:sp>
        <p:nvSpPr>
          <p:cNvPr id="14" name="文本框 13">
            <a:extLst>
              <a:ext uri="{FF2B5EF4-FFF2-40B4-BE49-F238E27FC236}">
                <a16:creationId xmlns:a16="http://schemas.microsoft.com/office/drawing/2014/main" id="{2B15F7AE-0F02-30D1-E85B-99202EB366CB}"/>
              </a:ext>
            </a:extLst>
          </p:cNvPr>
          <p:cNvSpPr txBox="1"/>
          <p:nvPr/>
        </p:nvSpPr>
        <p:spPr>
          <a:xfrm>
            <a:off x="7162880" y="1166842"/>
            <a:ext cx="4691743" cy="3970318"/>
          </a:xfrm>
          <a:prstGeom prst="rect">
            <a:avLst/>
          </a:prstGeom>
          <a:noFill/>
        </p:spPr>
        <p:txBody>
          <a:bodyPr wrap="square">
            <a:spAutoFit/>
          </a:bodyPr>
          <a:lstStyle/>
          <a:p>
            <a:endParaRPr lang="zh-CN" altLang="en-US" sz="1200" dirty="0"/>
          </a:p>
          <a:p>
            <a:r>
              <a:rPr lang="zh-CN" altLang="en-US" sz="1200" dirty="0"/>
              <a:t>⑥提出了一个有条件的提示调整方法，该方法将</a:t>
            </a:r>
            <a:r>
              <a:rPr lang="zh-CN" altLang="en-US" sz="1200" dirty="0">
                <a:solidFill>
                  <a:srgbClr val="C00000"/>
                </a:solidFill>
              </a:rPr>
              <a:t>基础全局共享提示向量分解为静态和动态提示</a:t>
            </a:r>
            <a:r>
              <a:rPr lang="zh-CN" altLang="en-US" sz="1200" dirty="0"/>
              <a:t>，以自适应地捕获全局和局部特征。</a:t>
            </a:r>
            <a:r>
              <a:rPr lang="zh-CN" altLang="en-US" sz="1200" dirty="0">
                <a:solidFill>
                  <a:srgbClr val="C00000"/>
                </a:solidFill>
              </a:rPr>
              <a:t>动态提示生成由MoPE（提示专家混合）实现</a:t>
            </a:r>
          </a:p>
          <a:p>
            <a:endParaRPr lang="en-US" altLang="zh-CN" sz="1200" dirty="0"/>
          </a:p>
          <a:p>
            <a:r>
              <a:rPr lang="zh-CN" altLang="en-US" sz="1200" dirty="0"/>
              <a:t>⑦网络结构：</a:t>
            </a:r>
          </a:p>
          <a:p>
            <a:r>
              <a:rPr lang="zh-CN" altLang="en-US" sz="1200" dirty="0"/>
              <a:t>(a)多模态融合中的条件提示调整：</a:t>
            </a:r>
            <a:r>
              <a:rPr lang="zh-CN" altLang="en-US" sz="1200" dirty="0">
                <a:solidFill>
                  <a:srgbClr val="C00000"/>
                </a:solidFill>
              </a:rPr>
              <a:t>静态提示（全局共享）+动态提示（MoE合成）+互补特征提示</a:t>
            </a:r>
            <a:r>
              <a:rPr lang="zh-CN" altLang="en-US" sz="1200" dirty="0"/>
              <a:t>，三种提示替换vanilla提示向量</a:t>
            </a:r>
            <a:endParaRPr lang="en-US" altLang="zh-CN" sz="1200" dirty="0"/>
          </a:p>
          <a:p>
            <a:endParaRPr lang="zh-CN" altLang="en-US" sz="1200" dirty="0"/>
          </a:p>
          <a:p>
            <a:r>
              <a:rPr lang="zh-CN" altLang="en-US" sz="1200" dirty="0"/>
              <a:t>(b)混合提示专家：基于跨模态特征的跨模态路由嵌入+来自上一层的全局级特征的跨模态路由嵌入=伴随嵌入</a:t>
            </a:r>
            <a:endParaRPr lang="en-US" altLang="zh-CN" sz="1200" dirty="0"/>
          </a:p>
          <a:p>
            <a:endParaRPr lang="zh-CN" altLang="en-US" sz="1200" dirty="0"/>
          </a:p>
          <a:p>
            <a:r>
              <a:rPr lang="zh-CN" altLang="en-US" sz="1200" dirty="0"/>
              <a:t>(c)正则化专家路由：为了避免训练过程中高分的专家被频繁选择，引入了重要性损失Importance Loss，通过惩罚高度不平衡的专家重要性来使用其他专家</a:t>
            </a:r>
          </a:p>
          <a:p>
            <a:endParaRPr lang="zh-CN" altLang="en-US" sz="1200" dirty="0"/>
          </a:p>
          <a:p>
            <a:r>
              <a:rPr lang="zh-CN" altLang="en-US" sz="1200" dirty="0"/>
              <a:t>⑧实验：定性分析、三种提示的消融、专家缩放vs长度缩放、数据拓展性、冻结路由嵌入的dense路由、重要性损失利于专家专业化</a:t>
            </a:r>
          </a:p>
          <a:p>
            <a:endParaRPr lang="zh-CN" altLang="en-US" sz="1200" dirty="0"/>
          </a:p>
          <a:p>
            <a:r>
              <a:rPr lang="zh-CN" altLang="en-US" sz="1200" dirty="0"/>
              <a:t>⑨思考：不用VL的嵌入向量作为专家的输入，而是转变为prompt作为专家输入，进而获取各模态的局部特征</a:t>
            </a:r>
          </a:p>
        </p:txBody>
      </p:sp>
      <p:sp>
        <p:nvSpPr>
          <p:cNvPr id="16" name="文本框 15">
            <a:extLst>
              <a:ext uri="{FF2B5EF4-FFF2-40B4-BE49-F238E27FC236}">
                <a16:creationId xmlns:a16="http://schemas.microsoft.com/office/drawing/2014/main" id="{1FBCDEC3-E567-C013-C1EC-216BD13C9171}"/>
              </a:ext>
            </a:extLst>
          </p:cNvPr>
          <p:cNvSpPr txBox="1"/>
          <p:nvPr/>
        </p:nvSpPr>
        <p:spPr>
          <a:xfrm>
            <a:off x="499377" y="4317569"/>
            <a:ext cx="6536266" cy="2123658"/>
          </a:xfrm>
          <a:prstGeom prst="rect">
            <a:avLst/>
          </a:prstGeom>
          <a:noFill/>
        </p:spPr>
        <p:txBody>
          <a:bodyPr wrap="square">
            <a:spAutoFit/>
          </a:bodyPr>
          <a:lstStyle/>
          <a:p>
            <a:r>
              <a:rPr lang="zh-CN" altLang="en-US" sz="1200" dirty="0"/>
              <a:t>①提出问题：如何高效地将单独预训练的单模态基础模型结合起来，用于下游的多模态任务？</a:t>
            </a:r>
          </a:p>
          <a:p>
            <a:endParaRPr lang="zh-CN" altLang="en-US" sz="1200" dirty="0"/>
          </a:p>
          <a:p>
            <a:r>
              <a:rPr lang="zh-CN" altLang="en-US" sz="1200" dirty="0"/>
              <a:t>②创新点：</a:t>
            </a:r>
            <a:r>
              <a:rPr lang="zh-CN" altLang="en-US" sz="1200" dirty="0">
                <a:solidFill>
                  <a:srgbClr val="C00000"/>
                </a:solidFill>
              </a:rPr>
              <a:t>prompt tuning</a:t>
            </a:r>
            <a:r>
              <a:rPr lang="zh-CN" altLang="en-US" sz="1200" dirty="0"/>
              <a:t>提示微调</a:t>
            </a:r>
          </a:p>
          <a:p>
            <a:endParaRPr lang="zh-CN" altLang="en-US" sz="1200" dirty="0"/>
          </a:p>
          <a:p>
            <a:r>
              <a:rPr lang="zh-CN" altLang="en-US" sz="1200" dirty="0"/>
              <a:t>③痛点：在单模态和多模态情况下，长度缩放的性能增益很快达到饱和。此外，过长的提示甚至可能导致更差的结果</a:t>
            </a:r>
          </a:p>
          <a:p>
            <a:endParaRPr lang="zh-CN" altLang="en-US" sz="1200" dirty="0"/>
          </a:p>
          <a:p>
            <a:r>
              <a:rPr lang="zh-CN" altLang="en-US" sz="1200" dirty="0"/>
              <a:t>④目标：提高多模态融合中使用的基础提示的表现力，以提高</a:t>
            </a:r>
            <a:r>
              <a:rPr lang="zh-CN" altLang="en-US" sz="1200" dirty="0">
                <a:solidFill>
                  <a:srgbClr val="C00000"/>
                </a:solidFill>
              </a:rPr>
              <a:t>自适应性</a:t>
            </a:r>
            <a:r>
              <a:rPr lang="zh-CN" altLang="en-US" sz="1200" dirty="0"/>
              <a:t>和可扩展性</a:t>
            </a:r>
          </a:p>
          <a:p>
            <a:endParaRPr lang="zh-CN" altLang="en-US" sz="1200" dirty="0"/>
          </a:p>
          <a:p>
            <a:r>
              <a:rPr lang="zh-CN" altLang="en-US" sz="1200" dirty="0"/>
              <a:t>⑤动机：利用多模态输入配对信息作为先验知识，并在另一个维度</a:t>
            </a:r>
            <a:r>
              <a:rPr lang="zh-CN" altLang="en-US" sz="1200" dirty="0">
                <a:solidFill>
                  <a:srgbClr val="C00000"/>
                </a:solidFill>
              </a:rPr>
              <a:t>（提示专家的数量）</a:t>
            </a:r>
            <a:r>
              <a:rPr lang="zh-CN" altLang="en-US" sz="1200" dirty="0"/>
              <a:t>而不是长度上按比例增加提示</a:t>
            </a:r>
          </a:p>
        </p:txBody>
      </p:sp>
    </p:spTree>
    <p:extLst>
      <p:ext uri="{BB962C8B-B14F-4D97-AF65-F5344CB8AC3E}">
        <p14:creationId xmlns:p14="http://schemas.microsoft.com/office/powerpoint/2010/main" val="3118204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F10C09-FAA0-E7C4-F7A6-A878AF284678}"/>
              </a:ext>
            </a:extLst>
          </p:cNvPr>
          <p:cNvSpPr txBox="1"/>
          <p:nvPr/>
        </p:nvSpPr>
        <p:spPr>
          <a:xfrm>
            <a:off x="230658" y="247135"/>
            <a:ext cx="6862120" cy="461665"/>
          </a:xfrm>
          <a:prstGeom prst="rect">
            <a:avLst/>
          </a:prstGeom>
          <a:noFill/>
        </p:spPr>
        <p:txBody>
          <a:bodyPr wrap="square" rtlCol="0">
            <a:spAutoFit/>
          </a:bodyPr>
          <a:lstStyle/>
          <a:p>
            <a:r>
              <a:rPr lang="en-US" altLang="zh-CN" sz="2400" b="1" dirty="0">
                <a:latin typeface="Comic Sans MS" panose="030F0702030302020204" pitchFamily="66" charset="0"/>
              </a:rPr>
              <a:t>Model Parallel(MP) —— Pipeline Parallel(PP)</a:t>
            </a:r>
            <a:endParaRPr lang="zh-CN" altLang="en-US" sz="2400" b="1" dirty="0">
              <a:latin typeface="Comic Sans MS" panose="030F0702030302020204" pitchFamily="66" charset="0"/>
            </a:endParaRPr>
          </a:p>
        </p:txBody>
      </p:sp>
      <p:sp>
        <p:nvSpPr>
          <p:cNvPr id="55" name="文本框 54">
            <a:extLst>
              <a:ext uri="{FF2B5EF4-FFF2-40B4-BE49-F238E27FC236}">
                <a16:creationId xmlns:a16="http://schemas.microsoft.com/office/drawing/2014/main" id="{6531A488-4F92-13B1-71A9-97021BF26E01}"/>
              </a:ext>
            </a:extLst>
          </p:cNvPr>
          <p:cNvSpPr txBox="1"/>
          <p:nvPr/>
        </p:nvSpPr>
        <p:spPr>
          <a:xfrm>
            <a:off x="4835610" y="1055701"/>
            <a:ext cx="7488195" cy="707886"/>
          </a:xfrm>
          <a:prstGeom prst="rect">
            <a:avLst/>
          </a:prstGeom>
          <a:noFill/>
        </p:spPr>
        <p:txBody>
          <a:bodyPr wrap="square" rtlCol="0">
            <a:spAutoFit/>
          </a:bodyPr>
          <a:lstStyle/>
          <a:p>
            <a:r>
              <a:rPr lang="en-US" altLang="zh-CN" sz="2000" dirty="0">
                <a:latin typeface="Comic Sans MS" panose="030F0702030302020204" pitchFamily="66" charset="0"/>
              </a:rPr>
              <a:t>Vertically slice the model, placing each resulting model slice into different GPUs.</a:t>
            </a:r>
            <a:endParaRPr lang="zh-CN" altLang="en-US" sz="2000" dirty="0">
              <a:latin typeface="Comic Sans MS" panose="030F0702030302020204" pitchFamily="66" charset="0"/>
            </a:endParaRPr>
          </a:p>
        </p:txBody>
      </p:sp>
      <p:grpSp>
        <p:nvGrpSpPr>
          <p:cNvPr id="81" name="组合 80">
            <a:extLst>
              <a:ext uri="{FF2B5EF4-FFF2-40B4-BE49-F238E27FC236}">
                <a16:creationId xmlns:a16="http://schemas.microsoft.com/office/drawing/2014/main" id="{819D3BE9-73E6-CCA6-6130-E2F588C17D78}"/>
              </a:ext>
            </a:extLst>
          </p:cNvPr>
          <p:cNvGrpSpPr/>
          <p:nvPr/>
        </p:nvGrpSpPr>
        <p:grpSpPr>
          <a:xfrm>
            <a:off x="107091" y="815546"/>
            <a:ext cx="4143630" cy="5773175"/>
            <a:chOff x="107091" y="815546"/>
            <a:chExt cx="4143630" cy="5773175"/>
          </a:xfrm>
        </p:grpSpPr>
        <p:sp>
          <p:nvSpPr>
            <p:cNvPr id="31" name="椭圆 30">
              <a:extLst>
                <a:ext uri="{FF2B5EF4-FFF2-40B4-BE49-F238E27FC236}">
                  <a16:creationId xmlns:a16="http://schemas.microsoft.com/office/drawing/2014/main" id="{E344CBA2-00C4-9FC5-8BFE-BE369D997E57}"/>
                </a:ext>
              </a:extLst>
            </p:cNvPr>
            <p:cNvSpPr/>
            <p:nvPr/>
          </p:nvSpPr>
          <p:spPr>
            <a:xfrm>
              <a:off x="1677424" y="1973391"/>
              <a:ext cx="218303" cy="2224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0E2358B-15C3-25AF-1F51-580D1656FDE9}"/>
                </a:ext>
              </a:extLst>
            </p:cNvPr>
            <p:cNvSpPr/>
            <p:nvPr/>
          </p:nvSpPr>
          <p:spPr>
            <a:xfrm>
              <a:off x="527222" y="5642573"/>
              <a:ext cx="2529016" cy="741406"/>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Text &amp; Position Embed</a:t>
              </a:r>
              <a:endParaRPr lang="zh-CN" altLang="en-US" dirty="0"/>
            </a:p>
          </p:txBody>
        </p:sp>
        <p:sp>
          <p:nvSpPr>
            <p:cNvPr id="4" name="矩形 3">
              <a:extLst>
                <a:ext uri="{FF2B5EF4-FFF2-40B4-BE49-F238E27FC236}">
                  <a16:creationId xmlns:a16="http://schemas.microsoft.com/office/drawing/2014/main" id="{07943641-7424-7E9A-BA13-6C26C2278D3D}"/>
                </a:ext>
              </a:extLst>
            </p:cNvPr>
            <p:cNvSpPr/>
            <p:nvPr/>
          </p:nvSpPr>
          <p:spPr>
            <a:xfrm>
              <a:off x="527222" y="4443967"/>
              <a:ext cx="2529016" cy="9023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Masked Multi </a:t>
              </a:r>
            </a:p>
            <a:p>
              <a:pPr algn="ctr"/>
              <a:r>
                <a:rPr lang="en-US" altLang="zh-CN" dirty="0"/>
                <a:t>Self Attention</a:t>
              </a:r>
              <a:endParaRPr lang="zh-CN" altLang="en-US" dirty="0"/>
            </a:p>
          </p:txBody>
        </p:sp>
        <p:sp>
          <p:nvSpPr>
            <p:cNvPr id="5" name="矩形 4">
              <a:extLst>
                <a:ext uri="{FF2B5EF4-FFF2-40B4-BE49-F238E27FC236}">
                  <a16:creationId xmlns:a16="http://schemas.microsoft.com/office/drawing/2014/main" id="{652FA9FB-5339-3B90-EB0A-68B5AEBBF52D}"/>
                </a:ext>
              </a:extLst>
            </p:cNvPr>
            <p:cNvSpPr/>
            <p:nvPr/>
          </p:nvSpPr>
          <p:spPr>
            <a:xfrm>
              <a:off x="527222" y="3319849"/>
              <a:ext cx="2529016" cy="576992"/>
            </a:xfrm>
            <a:prstGeom prst="rect">
              <a:avLst/>
            </a:prstGeom>
            <a:solidFill>
              <a:srgbClr val="6F399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Layer Norm</a:t>
              </a:r>
            </a:p>
          </p:txBody>
        </p:sp>
        <p:sp>
          <p:nvSpPr>
            <p:cNvPr id="6" name="矩形 5">
              <a:extLst>
                <a:ext uri="{FF2B5EF4-FFF2-40B4-BE49-F238E27FC236}">
                  <a16:creationId xmlns:a16="http://schemas.microsoft.com/office/drawing/2014/main" id="{98DAEB7B-6AFF-716F-7BFA-981B768023BC}"/>
                </a:ext>
              </a:extLst>
            </p:cNvPr>
            <p:cNvSpPr/>
            <p:nvPr/>
          </p:nvSpPr>
          <p:spPr>
            <a:xfrm>
              <a:off x="527222" y="1186595"/>
              <a:ext cx="2529016" cy="576992"/>
            </a:xfrm>
            <a:prstGeom prst="rect">
              <a:avLst/>
            </a:prstGeom>
            <a:solidFill>
              <a:srgbClr val="6F399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Layer Norm</a:t>
              </a:r>
            </a:p>
          </p:txBody>
        </p:sp>
        <p:sp>
          <p:nvSpPr>
            <p:cNvPr id="7" name="矩形 6">
              <a:extLst>
                <a:ext uri="{FF2B5EF4-FFF2-40B4-BE49-F238E27FC236}">
                  <a16:creationId xmlns:a16="http://schemas.microsoft.com/office/drawing/2014/main" id="{5820B8BB-B6BC-76BE-4D2A-6853E7B0F775}"/>
                </a:ext>
              </a:extLst>
            </p:cNvPr>
            <p:cNvSpPr/>
            <p:nvPr/>
          </p:nvSpPr>
          <p:spPr>
            <a:xfrm>
              <a:off x="527222" y="2384853"/>
              <a:ext cx="2529016" cy="576992"/>
            </a:xfrm>
            <a:prstGeom prst="rect">
              <a:avLst/>
            </a:prstGeom>
            <a:solidFill>
              <a:schemeClr val="accent4">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Feed Forward</a:t>
              </a:r>
            </a:p>
          </p:txBody>
        </p:sp>
        <p:cxnSp>
          <p:nvCxnSpPr>
            <p:cNvPr id="9" name="直接箭头连接符 8">
              <a:extLst>
                <a:ext uri="{FF2B5EF4-FFF2-40B4-BE49-F238E27FC236}">
                  <a16:creationId xmlns:a16="http://schemas.microsoft.com/office/drawing/2014/main" id="{634C45F2-00E0-D28B-E4B0-570B193EA95F}"/>
                </a:ext>
              </a:extLst>
            </p:cNvPr>
            <p:cNvCxnSpPr>
              <a:stCxn id="3" idx="0"/>
              <a:endCxn id="4" idx="2"/>
            </p:cNvCxnSpPr>
            <p:nvPr/>
          </p:nvCxnSpPr>
          <p:spPr>
            <a:xfrm flipV="1">
              <a:off x="1791730" y="5346356"/>
              <a:ext cx="0" cy="2962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椭圆 9">
              <a:extLst>
                <a:ext uri="{FF2B5EF4-FFF2-40B4-BE49-F238E27FC236}">
                  <a16:creationId xmlns:a16="http://schemas.microsoft.com/office/drawing/2014/main" id="{102D8BC7-0FB2-AB6D-8A2C-AB2471211D4F}"/>
                </a:ext>
              </a:extLst>
            </p:cNvPr>
            <p:cNvSpPr/>
            <p:nvPr/>
          </p:nvSpPr>
          <p:spPr>
            <a:xfrm>
              <a:off x="1682578" y="4081847"/>
              <a:ext cx="218303" cy="2224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加号 10">
              <a:extLst>
                <a:ext uri="{FF2B5EF4-FFF2-40B4-BE49-F238E27FC236}">
                  <a16:creationId xmlns:a16="http://schemas.microsoft.com/office/drawing/2014/main" id="{C8012746-7E40-DE86-4A6E-92CF4BC334ED}"/>
                </a:ext>
              </a:extLst>
            </p:cNvPr>
            <p:cNvSpPr/>
            <p:nvPr/>
          </p:nvSpPr>
          <p:spPr>
            <a:xfrm>
              <a:off x="1682577" y="4081847"/>
              <a:ext cx="218303" cy="222422"/>
            </a:xfrm>
            <a:prstGeom prst="mathPlus">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连接符: 肘形 12">
              <a:extLst>
                <a:ext uri="{FF2B5EF4-FFF2-40B4-BE49-F238E27FC236}">
                  <a16:creationId xmlns:a16="http://schemas.microsoft.com/office/drawing/2014/main" id="{7E832449-875E-E571-34F3-DDE6F79F6ADF}"/>
                </a:ext>
              </a:extLst>
            </p:cNvPr>
            <p:cNvCxnSpPr>
              <a:cxnSpLocks/>
              <a:endCxn id="10" idx="6"/>
            </p:cNvCxnSpPr>
            <p:nvPr/>
          </p:nvCxnSpPr>
          <p:spPr>
            <a:xfrm rot="5400000" flipH="1" flipV="1">
              <a:off x="1195601" y="4789185"/>
              <a:ext cx="1301406" cy="109153"/>
            </a:xfrm>
            <a:prstGeom prst="bentConnector4">
              <a:avLst>
                <a:gd name="adj1" fmla="val -1115"/>
                <a:gd name="adj2" fmla="val 1532054"/>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2BEAA485-C28E-4AAC-6850-20F6187FDD22}"/>
                </a:ext>
              </a:extLst>
            </p:cNvPr>
            <p:cNvCxnSpPr>
              <a:stCxn id="4" idx="0"/>
              <a:endCxn id="10" idx="4"/>
            </p:cNvCxnSpPr>
            <p:nvPr/>
          </p:nvCxnSpPr>
          <p:spPr>
            <a:xfrm flipV="1">
              <a:off x="1791730" y="4304269"/>
              <a:ext cx="0" cy="139698"/>
            </a:xfrm>
            <a:prstGeom prst="line">
              <a:avLst/>
            </a:prstGeom>
          </p:spPr>
          <p:style>
            <a:lnRef idx="3">
              <a:schemeClr val="dk1"/>
            </a:lnRef>
            <a:fillRef idx="0">
              <a:schemeClr val="dk1"/>
            </a:fillRef>
            <a:effectRef idx="2">
              <a:schemeClr val="dk1"/>
            </a:effectRef>
            <a:fontRef idx="minor">
              <a:schemeClr val="tx1"/>
            </a:fontRef>
          </p:style>
        </p:cxnSp>
        <p:cxnSp>
          <p:nvCxnSpPr>
            <p:cNvPr id="27" name="直接箭头连接符 26">
              <a:extLst>
                <a:ext uri="{FF2B5EF4-FFF2-40B4-BE49-F238E27FC236}">
                  <a16:creationId xmlns:a16="http://schemas.microsoft.com/office/drawing/2014/main" id="{BE45E91F-ABDA-763E-264C-127FE5ACAD34}"/>
                </a:ext>
              </a:extLst>
            </p:cNvPr>
            <p:cNvCxnSpPr>
              <a:stCxn id="10" idx="0"/>
              <a:endCxn id="5" idx="2"/>
            </p:cNvCxnSpPr>
            <p:nvPr/>
          </p:nvCxnSpPr>
          <p:spPr>
            <a:xfrm flipV="1">
              <a:off x="1791730" y="3896841"/>
              <a:ext cx="0" cy="185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E8B18D7D-1DC3-6EEC-5882-95C2DFCB0641}"/>
                </a:ext>
              </a:extLst>
            </p:cNvPr>
            <p:cNvCxnSpPr>
              <a:stCxn id="5" idx="0"/>
              <a:endCxn id="7" idx="2"/>
            </p:cNvCxnSpPr>
            <p:nvPr/>
          </p:nvCxnSpPr>
          <p:spPr>
            <a:xfrm flipV="1">
              <a:off x="1791730" y="2961845"/>
              <a:ext cx="0" cy="358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加号 29">
              <a:extLst>
                <a:ext uri="{FF2B5EF4-FFF2-40B4-BE49-F238E27FC236}">
                  <a16:creationId xmlns:a16="http://schemas.microsoft.com/office/drawing/2014/main" id="{97189B71-3E58-EE97-ABB9-3553E8C97FA6}"/>
                </a:ext>
              </a:extLst>
            </p:cNvPr>
            <p:cNvSpPr/>
            <p:nvPr/>
          </p:nvSpPr>
          <p:spPr>
            <a:xfrm>
              <a:off x="1681542" y="1971414"/>
              <a:ext cx="214186" cy="222422"/>
            </a:xfrm>
            <a:prstGeom prst="mathPlus">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a:extLst>
                <a:ext uri="{FF2B5EF4-FFF2-40B4-BE49-F238E27FC236}">
                  <a16:creationId xmlns:a16="http://schemas.microsoft.com/office/drawing/2014/main" id="{C970B472-0500-E36F-BE0D-B2EB81C83789}"/>
                </a:ext>
              </a:extLst>
            </p:cNvPr>
            <p:cNvCxnSpPr>
              <a:stCxn id="7" idx="0"/>
              <a:endCxn id="31" idx="4"/>
            </p:cNvCxnSpPr>
            <p:nvPr/>
          </p:nvCxnSpPr>
          <p:spPr>
            <a:xfrm flipH="1" flipV="1">
              <a:off x="1786576" y="2195813"/>
              <a:ext cx="5154" cy="189040"/>
            </a:xfrm>
            <a:prstGeom prst="line">
              <a:avLst/>
            </a:prstGeom>
          </p:spPr>
          <p:style>
            <a:lnRef idx="3">
              <a:schemeClr val="dk1"/>
            </a:lnRef>
            <a:fillRef idx="0">
              <a:schemeClr val="dk1"/>
            </a:fillRef>
            <a:effectRef idx="2">
              <a:schemeClr val="dk1"/>
            </a:effectRef>
            <a:fontRef idx="minor">
              <a:schemeClr val="tx1"/>
            </a:fontRef>
          </p:style>
        </p:cxnSp>
        <p:cxnSp>
          <p:nvCxnSpPr>
            <p:cNvPr id="34" name="直接箭头连接符 33">
              <a:extLst>
                <a:ext uri="{FF2B5EF4-FFF2-40B4-BE49-F238E27FC236}">
                  <a16:creationId xmlns:a16="http://schemas.microsoft.com/office/drawing/2014/main" id="{AA864750-8391-4F56-9D2C-DA58977BA4DF}"/>
                </a:ext>
              </a:extLst>
            </p:cNvPr>
            <p:cNvCxnSpPr>
              <a:cxnSpLocks/>
            </p:cNvCxnSpPr>
            <p:nvPr/>
          </p:nvCxnSpPr>
          <p:spPr>
            <a:xfrm flipV="1">
              <a:off x="1786576" y="1741098"/>
              <a:ext cx="0" cy="2303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连接符: 肘形 43">
              <a:extLst>
                <a:ext uri="{FF2B5EF4-FFF2-40B4-BE49-F238E27FC236}">
                  <a16:creationId xmlns:a16="http://schemas.microsoft.com/office/drawing/2014/main" id="{74A93715-603D-0039-5BDC-78F05C9AA16D}"/>
                </a:ext>
              </a:extLst>
            </p:cNvPr>
            <p:cNvCxnSpPr>
              <a:cxnSpLocks/>
              <a:endCxn id="31" idx="6"/>
            </p:cNvCxnSpPr>
            <p:nvPr/>
          </p:nvCxnSpPr>
          <p:spPr>
            <a:xfrm rot="5400000" flipH="1" flipV="1">
              <a:off x="1295781" y="2579512"/>
              <a:ext cx="1094856" cy="105036"/>
            </a:xfrm>
            <a:prstGeom prst="bentConnector4">
              <a:avLst>
                <a:gd name="adj1" fmla="val -976"/>
                <a:gd name="adj2" fmla="val 1580342"/>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a:extLst>
                <a:ext uri="{FF2B5EF4-FFF2-40B4-BE49-F238E27FC236}">
                  <a16:creationId xmlns:a16="http://schemas.microsoft.com/office/drawing/2014/main" id="{CC1619F7-148C-3F33-6D9B-0C8DF417E98D}"/>
                </a:ext>
              </a:extLst>
            </p:cNvPr>
            <p:cNvCxnSpPr>
              <a:stCxn id="6" idx="0"/>
            </p:cNvCxnSpPr>
            <p:nvPr/>
          </p:nvCxnSpPr>
          <p:spPr>
            <a:xfrm flipH="1" flipV="1">
              <a:off x="1786575" y="815546"/>
              <a:ext cx="5155" cy="371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接连接符 56">
              <a:extLst>
                <a:ext uri="{FF2B5EF4-FFF2-40B4-BE49-F238E27FC236}">
                  <a16:creationId xmlns:a16="http://schemas.microsoft.com/office/drawing/2014/main" id="{5F9622C0-5F03-1EB7-73A6-2B4BF14BF9F7}"/>
                </a:ext>
              </a:extLst>
            </p:cNvPr>
            <p:cNvCxnSpPr>
              <a:cxnSpLocks/>
            </p:cNvCxnSpPr>
            <p:nvPr/>
          </p:nvCxnSpPr>
          <p:spPr>
            <a:xfrm>
              <a:off x="107092" y="5571348"/>
              <a:ext cx="4020063"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直接连接符 58">
              <a:extLst>
                <a:ext uri="{FF2B5EF4-FFF2-40B4-BE49-F238E27FC236}">
                  <a16:creationId xmlns:a16="http://schemas.microsoft.com/office/drawing/2014/main" id="{EF6C5B34-04CA-D5C0-CC35-15CF5CFF1581}"/>
                </a:ext>
              </a:extLst>
            </p:cNvPr>
            <p:cNvCxnSpPr>
              <a:cxnSpLocks/>
            </p:cNvCxnSpPr>
            <p:nvPr/>
          </p:nvCxnSpPr>
          <p:spPr>
            <a:xfrm>
              <a:off x="107091" y="4364331"/>
              <a:ext cx="4020063"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直接连接符 59">
              <a:extLst>
                <a:ext uri="{FF2B5EF4-FFF2-40B4-BE49-F238E27FC236}">
                  <a16:creationId xmlns:a16="http://schemas.microsoft.com/office/drawing/2014/main" id="{4AD460E7-4D57-8600-1162-96C20600C1E1}"/>
                </a:ext>
              </a:extLst>
            </p:cNvPr>
            <p:cNvCxnSpPr>
              <a:cxnSpLocks/>
            </p:cNvCxnSpPr>
            <p:nvPr/>
          </p:nvCxnSpPr>
          <p:spPr>
            <a:xfrm>
              <a:off x="230658" y="1905510"/>
              <a:ext cx="4020063"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直接连接符 60">
              <a:extLst>
                <a:ext uri="{FF2B5EF4-FFF2-40B4-BE49-F238E27FC236}">
                  <a16:creationId xmlns:a16="http://schemas.microsoft.com/office/drawing/2014/main" id="{AE1F565E-1A86-FF35-F4EA-1B245500AF11}"/>
                </a:ext>
              </a:extLst>
            </p:cNvPr>
            <p:cNvCxnSpPr>
              <a:cxnSpLocks/>
            </p:cNvCxnSpPr>
            <p:nvPr/>
          </p:nvCxnSpPr>
          <p:spPr>
            <a:xfrm>
              <a:off x="107091" y="6588721"/>
              <a:ext cx="4020063"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2" name="文本框 61">
            <a:extLst>
              <a:ext uri="{FF2B5EF4-FFF2-40B4-BE49-F238E27FC236}">
                <a16:creationId xmlns:a16="http://schemas.microsoft.com/office/drawing/2014/main" id="{E14F1060-7679-5005-9E79-21EA0BAFF141}"/>
              </a:ext>
            </a:extLst>
          </p:cNvPr>
          <p:cNvSpPr txBox="1"/>
          <p:nvPr/>
        </p:nvSpPr>
        <p:spPr>
          <a:xfrm>
            <a:off x="3542270" y="6013276"/>
            <a:ext cx="2133600" cy="370700"/>
          </a:xfrm>
          <a:prstGeom prst="rect">
            <a:avLst/>
          </a:prstGeom>
          <a:noFill/>
        </p:spPr>
        <p:txBody>
          <a:bodyPr wrap="square" rtlCol="0">
            <a:spAutoFit/>
          </a:bodyPr>
          <a:lstStyle/>
          <a:p>
            <a:r>
              <a:rPr lang="en-US" altLang="zh-CN" b="1" dirty="0">
                <a:latin typeface="Comic Sans MS" panose="030F0702030302020204" pitchFamily="66" charset="0"/>
              </a:rPr>
              <a:t>Slice0</a:t>
            </a:r>
            <a:endParaRPr lang="zh-CN" altLang="en-US" b="1" dirty="0">
              <a:latin typeface="Comic Sans MS" panose="030F0702030302020204" pitchFamily="66" charset="0"/>
            </a:endParaRPr>
          </a:p>
        </p:txBody>
      </p:sp>
      <p:sp>
        <p:nvSpPr>
          <p:cNvPr id="63" name="文本框 62">
            <a:extLst>
              <a:ext uri="{FF2B5EF4-FFF2-40B4-BE49-F238E27FC236}">
                <a16:creationId xmlns:a16="http://schemas.microsoft.com/office/drawing/2014/main" id="{900E6C83-8F4C-7B55-7B00-819ACEEEA26D}"/>
              </a:ext>
            </a:extLst>
          </p:cNvPr>
          <p:cNvSpPr txBox="1"/>
          <p:nvPr/>
        </p:nvSpPr>
        <p:spPr>
          <a:xfrm>
            <a:off x="3560803" y="4773139"/>
            <a:ext cx="2133600" cy="370700"/>
          </a:xfrm>
          <a:prstGeom prst="rect">
            <a:avLst/>
          </a:prstGeom>
          <a:noFill/>
        </p:spPr>
        <p:txBody>
          <a:bodyPr wrap="square" rtlCol="0">
            <a:spAutoFit/>
          </a:bodyPr>
          <a:lstStyle/>
          <a:p>
            <a:r>
              <a:rPr lang="en-US" altLang="zh-CN" b="1" dirty="0">
                <a:latin typeface="Comic Sans MS" panose="030F0702030302020204" pitchFamily="66" charset="0"/>
              </a:rPr>
              <a:t>Slice1</a:t>
            </a:r>
            <a:endParaRPr lang="zh-CN" altLang="en-US" b="1" dirty="0">
              <a:latin typeface="Comic Sans MS" panose="030F0702030302020204" pitchFamily="66" charset="0"/>
            </a:endParaRPr>
          </a:p>
        </p:txBody>
      </p:sp>
      <p:sp>
        <p:nvSpPr>
          <p:cNvPr id="64" name="文本框 63">
            <a:extLst>
              <a:ext uri="{FF2B5EF4-FFF2-40B4-BE49-F238E27FC236}">
                <a16:creationId xmlns:a16="http://schemas.microsoft.com/office/drawing/2014/main" id="{29D5C8C0-90B5-73E4-3819-72BC2064E0CF}"/>
              </a:ext>
            </a:extLst>
          </p:cNvPr>
          <p:cNvSpPr txBox="1"/>
          <p:nvPr/>
        </p:nvSpPr>
        <p:spPr>
          <a:xfrm>
            <a:off x="3542270" y="3517731"/>
            <a:ext cx="963827" cy="370700"/>
          </a:xfrm>
          <a:prstGeom prst="rect">
            <a:avLst/>
          </a:prstGeom>
          <a:noFill/>
        </p:spPr>
        <p:txBody>
          <a:bodyPr wrap="square" rtlCol="0">
            <a:spAutoFit/>
          </a:bodyPr>
          <a:lstStyle/>
          <a:p>
            <a:r>
              <a:rPr lang="en-US" altLang="zh-CN" b="1" dirty="0">
                <a:latin typeface="Comic Sans MS" panose="030F0702030302020204" pitchFamily="66" charset="0"/>
              </a:rPr>
              <a:t>Slice2</a:t>
            </a:r>
            <a:endParaRPr lang="zh-CN" altLang="en-US" b="1" dirty="0">
              <a:latin typeface="Comic Sans MS" panose="030F0702030302020204" pitchFamily="66" charset="0"/>
            </a:endParaRPr>
          </a:p>
        </p:txBody>
      </p:sp>
      <p:sp>
        <p:nvSpPr>
          <p:cNvPr id="65" name="文本框 64">
            <a:extLst>
              <a:ext uri="{FF2B5EF4-FFF2-40B4-BE49-F238E27FC236}">
                <a16:creationId xmlns:a16="http://schemas.microsoft.com/office/drawing/2014/main" id="{3D927B44-1D4A-835E-217D-27A27A8300DF}"/>
              </a:ext>
            </a:extLst>
          </p:cNvPr>
          <p:cNvSpPr txBox="1"/>
          <p:nvPr/>
        </p:nvSpPr>
        <p:spPr>
          <a:xfrm>
            <a:off x="3715265" y="1351852"/>
            <a:ext cx="617836" cy="370700"/>
          </a:xfrm>
          <a:prstGeom prst="rect">
            <a:avLst/>
          </a:prstGeom>
          <a:noFill/>
        </p:spPr>
        <p:txBody>
          <a:bodyPr wrap="square" rtlCol="0">
            <a:spAutoFit/>
          </a:bodyPr>
          <a:lstStyle/>
          <a:p>
            <a:r>
              <a:rPr lang="en-US" altLang="zh-CN" b="1" dirty="0"/>
              <a:t>……</a:t>
            </a:r>
            <a:endParaRPr lang="zh-CN" altLang="en-US" b="1" dirty="0"/>
          </a:p>
        </p:txBody>
      </p:sp>
      <p:grpSp>
        <p:nvGrpSpPr>
          <p:cNvPr id="82" name="组合 81">
            <a:extLst>
              <a:ext uri="{FF2B5EF4-FFF2-40B4-BE49-F238E27FC236}">
                <a16:creationId xmlns:a16="http://schemas.microsoft.com/office/drawing/2014/main" id="{929986F8-87DF-08B4-7CB3-A4C6E59FF64E}"/>
              </a:ext>
            </a:extLst>
          </p:cNvPr>
          <p:cNvGrpSpPr/>
          <p:nvPr/>
        </p:nvGrpSpPr>
        <p:grpSpPr>
          <a:xfrm>
            <a:off x="5474038" y="2188689"/>
            <a:ext cx="6025983" cy="2255278"/>
            <a:chOff x="5811790" y="3620012"/>
            <a:chExt cx="6025983" cy="2255278"/>
          </a:xfrm>
        </p:grpSpPr>
        <p:pic>
          <p:nvPicPr>
            <p:cNvPr id="67" name="图片 66">
              <a:extLst>
                <a:ext uri="{FF2B5EF4-FFF2-40B4-BE49-F238E27FC236}">
                  <a16:creationId xmlns:a16="http://schemas.microsoft.com/office/drawing/2014/main" id="{97481733-FB97-5F6E-ADF2-A0831CAFB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790" y="4193058"/>
              <a:ext cx="1219200" cy="1219200"/>
            </a:xfrm>
            <a:prstGeom prst="rect">
              <a:avLst/>
            </a:prstGeom>
          </p:spPr>
        </p:pic>
        <p:pic>
          <p:nvPicPr>
            <p:cNvPr id="68" name="图片 67">
              <a:extLst>
                <a:ext uri="{FF2B5EF4-FFF2-40B4-BE49-F238E27FC236}">
                  <a16:creationId xmlns:a16="http://schemas.microsoft.com/office/drawing/2014/main" id="{D85F9418-B87A-EBB0-00BA-C053C7230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025" y="4234161"/>
              <a:ext cx="1219200" cy="1219200"/>
            </a:xfrm>
            <a:prstGeom prst="rect">
              <a:avLst/>
            </a:prstGeom>
          </p:spPr>
        </p:pic>
        <p:pic>
          <p:nvPicPr>
            <p:cNvPr id="69" name="图片 68">
              <a:extLst>
                <a:ext uri="{FF2B5EF4-FFF2-40B4-BE49-F238E27FC236}">
                  <a16:creationId xmlns:a16="http://schemas.microsoft.com/office/drawing/2014/main" id="{201F576F-49A2-D634-A058-F6D4EFD10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699" y="4193058"/>
              <a:ext cx="1219200" cy="1219200"/>
            </a:xfrm>
            <a:prstGeom prst="rect">
              <a:avLst/>
            </a:prstGeom>
          </p:spPr>
        </p:pic>
        <p:sp>
          <p:nvSpPr>
            <p:cNvPr id="70" name="文本框 69">
              <a:extLst>
                <a:ext uri="{FF2B5EF4-FFF2-40B4-BE49-F238E27FC236}">
                  <a16:creationId xmlns:a16="http://schemas.microsoft.com/office/drawing/2014/main" id="{0539C678-ED7B-38D6-3B6E-DC0EE8ADEA49}"/>
                </a:ext>
              </a:extLst>
            </p:cNvPr>
            <p:cNvSpPr txBox="1"/>
            <p:nvPr/>
          </p:nvSpPr>
          <p:spPr>
            <a:xfrm>
              <a:off x="11211697" y="4773139"/>
              <a:ext cx="626076" cy="369332"/>
            </a:xfrm>
            <a:prstGeom prst="rect">
              <a:avLst/>
            </a:prstGeom>
            <a:noFill/>
          </p:spPr>
          <p:txBody>
            <a:bodyPr wrap="square" rtlCol="0">
              <a:spAutoFit/>
            </a:bodyPr>
            <a:lstStyle/>
            <a:p>
              <a:r>
                <a:rPr lang="en-US" altLang="zh-CN" b="1" dirty="0">
                  <a:latin typeface="Comic Sans MS" panose="030F0702030302020204" pitchFamily="66" charset="0"/>
                </a:rPr>
                <a:t>……</a:t>
              </a:r>
              <a:endParaRPr lang="zh-CN" altLang="en-US" b="1" dirty="0">
                <a:latin typeface="Comic Sans MS" panose="030F0702030302020204" pitchFamily="66" charset="0"/>
              </a:endParaRPr>
            </a:p>
          </p:txBody>
        </p:sp>
        <p:sp>
          <p:nvSpPr>
            <p:cNvPr id="71" name="文本框 70">
              <a:extLst>
                <a:ext uri="{FF2B5EF4-FFF2-40B4-BE49-F238E27FC236}">
                  <a16:creationId xmlns:a16="http://schemas.microsoft.com/office/drawing/2014/main" id="{C4FE593C-CE9D-70CC-D605-52A56BE2F983}"/>
                </a:ext>
              </a:extLst>
            </p:cNvPr>
            <p:cNvSpPr txBox="1"/>
            <p:nvPr/>
          </p:nvSpPr>
          <p:spPr>
            <a:xfrm>
              <a:off x="6032155" y="5486052"/>
              <a:ext cx="980305" cy="369332"/>
            </a:xfrm>
            <a:prstGeom prst="rect">
              <a:avLst/>
            </a:prstGeom>
            <a:noFill/>
          </p:spPr>
          <p:txBody>
            <a:bodyPr wrap="square" rtlCol="0">
              <a:spAutoFit/>
            </a:bodyPr>
            <a:lstStyle/>
            <a:p>
              <a:r>
                <a:rPr lang="en-US" altLang="zh-CN" dirty="0">
                  <a:latin typeface="Comic Sans MS" panose="030F0702030302020204" pitchFamily="66" charset="0"/>
                </a:rPr>
                <a:t>GPU0</a:t>
              </a:r>
              <a:endParaRPr lang="zh-CN" altLang="en-US" dirty="0">
                <a:latin typeface="Comic Sans MS" panose="030F0702030302020204" pitchFamily="66" charset="0"/>
              </a:endParaRPr>
            </a:p>
          </p:txBody>
        </p:sp>
        <p:sp>
          <p:nvSpPr>
            <p:cNvPr id="73" name="文本框 72">
              <a:extLst>
                <a:ext uri="{FF2B5EF4-FFF2-40B4-BE49-F238E27FC236}">
                  <a16:creationId xmlns:a16="http://schemas.microsoft.com/office/drawing/2014/main" id="{CB62F4CF-F1FF-ABF7-CB39-8F19BEC8C218}"/>
                </a:ext>
              </a:extLst>
            </p:cNvPr>
            <p:cNvSpPr txBox="1"/>
            <p:nvPr/>
          </p:nvSpPr>
          <p:spPr>
            <a:xfrm>
              <a:off x="8010266" y="5486052"/>
              <a:ext cx="980305" cy="369332"/>
            </a:xfrm>
            <a:prstGeom prst="rect">
              <a:avLst/>
            </a:prstGeom>
            <a:noFill/>
          </p:spPr>
          <p:txBody>
            <a:bodyPr wrap="square" rtlCol="0">
              <a:spAutoFit/>
            </a:bodyPr>
            <a:lstStyle/>
            <a:p>
              <a:r>
                <a:rPr lang="en-US" altLang="zh-CN" dirty="0">
                  <a:latin typeface="Comic Sans MS" panose="030F0702030302020204" pitchFamily="66" charset="0"/>
                </a:rPr>
                <a:t>GPU1</a:t>
              </a:r>
              <a:endParaRPr lang="zh-CN" altLang="en-US" dirty="0">
                <a:latin typeface="Comic Sans MS" panose="030F0702030302020204" pitchFamily="66" charset="0"/>
              </a:endParaRPr>
            </a:p>
          </p:txBody>
        </p:sp>
        <p:sp>
          <p:nvSpPr>
            <p:cNvPr id="74" name="文本框 73">
              <a:extLst>
                <a:ext uri="{FF2B5EF4-FFF2-40B4-BE49-F238E27FC236}">
                  <a16:creationId xmlns:a16="http://schemas.microsoft.com/office/drawing/2014/main" id="{5B92053F-BC49-9B1E-7122-795E6C05280F}"/>
                </a:ext>
              </a:extLst>
            </p:cNvPr>
            <p:cNvSpPr txBox="1"/>
            <p:nvPr/>
          </p:nvSpPr>
          <p:spPr>
            <a:xfrm>
              <a:off x="9988377" y="5505958"/>
              <a:ext cx="1056517" cy="369332"/>
            </a:xfrm>
            <a:prstGeom prst="rect">
              <a:avLst/>
            </a:prstGeom>
            <a:noFill/>
          </p:spPr>
          <p:txBody>
            <a:bodyPr wrap="square" rtlCol="0">
              <a:spAutoFit/>
            </a:bodyPr>
            <a:lstStyle/>
            <a:p>
              <a:r>
                <a:rPr lang="en-US" altLang="zh-CN" dirty="0">
                  <a:latin typeface="Comic Sans MS" panose="030F0702030302020204" pitchFamily="66" charset="0"/>
                </a:rPr>
                <a:t>GPU2</a:t>
              </a:r>
              <a:endParaRPr lang="zh-CN" altLang="en-US" dirty="0">
                <a:latin typeface="Comic Sans MS" panose="030F0702030302020204" pitchFamily="66" charset="0"/>
              </a:endParaRPr>
            </a:p>
          </p:txBody>
        </p:sp>
        <p:sp>
          <p:nvSpPr>
            <p:cNvPr id="75" name="文本框 74">
              <a:extLst>
                <a:ext uri="{FF2B5EF4-FFF2-40B4-BE49-F238E27FC236}">
                  <a16:creationId xmlns:a16="http://schemas.microsoft.com/office/drawing/2014/main" id="{0BE4372E-E820-F280-F065-530FF1D4179D}"/>
                </a:ext>
              </a:extLst>
            </p:cNvPr>
            <p:cNvSpPr txBox="1"/>
            <p:nvPr/>
          </p:nvSpPr>
          <p:spPr>
            <a:xfrm>
              <a:off x="5974486" y="3703081"/>
              <a:ext cx="893808" cy="370700"/>
            </a:xfrm>
            <a:prstGeom prst="rect">
              <a:avLst/>
            </a:prstGeom>
            <a:noFill/>
          </p:spPr>
          <p:txBody>
            <a:bodyPr wrap="square" rtlCol="0">
              <a:spAutoFit/>
            </a:bodyPr>
            <a:lstStyle/>
            <a:p>
              <a:r>
                <a:rPr lang="en-US" altLang="zh-CN" b="1" dirty="0">
                  <a:latin typeface="Comic Sans MS" panose="030F0702030302020204" pitchFamily="66" charset="0"/>
                </a:rPr>
                <a:t>Slice0</a:t>
              </a:r>
              <a:endParaRPr lang="zh-CN" altLang="en-US" b="1" dirty="0">
                <a:latin typeface="Comic Sans MS" panose="030F0702030302020204" pitchFamily="66" charset="0"/>
              </a:endParaRPr>
            </a:p>
          </p:txBody>
        </p:sp>
        <p:sp>
          <p:nvSpPr>
            <p:cNvPr id="76" name="文本框 75">
              <a:extLst>
                <a:ext uri="{FF2B5EF4-FFF2-40B4-BE49-F238E27FC236}">
                  <a16:creationId xmlns:a16="http://schemas.microsoft.com/office/drawing/2014/main" id="{0D5269F1-91ED-1EDE-B296-9C1B721C43E2}"/>
                </a:ext>
              </a:extLst>
            </p:cNvPr>
            <p:cNvSpPr txBox="1"/>
            <p:nvPr/>
          </p:nvSpPr>
          <p:spPr>
            <a:xfrm>
              <a:off x="7941270" y="3712515"/>
              <a:ext cx="1002955" cy="369332"/>
            </a:xfrm>
            <a:prstGeom prst="rect">
              <a:avLst/>
            </a:prstGeom>
            <a:noFill/>
          </p:spPr>
          <p:txBody>
            <a:bodyPr wrap="square" rtlCol="0">
              <a:spAutoFit/>
            </a:bodyPr>
            <a:lstStyle/>
            <a:p>
              <a:r>
                <a:rPr lang="en-US" altLang="zh-CN" b="1" dirty="0">
                  <a:latin typeface="Comic Sans MS" panose="030F0702030302020204" pitchFamily="66" charset="0"/>
                </a:rPr>
                <a:t>Slice1</a:t>
              </a:r>
              <a:endParaRPr lang="zh-CN" altLang="en-US" b="1" dirty="0">
                <a:latin typeface="Comic Sans MS" panose="030F0702030302020204" pitchFamily="66" charset="0"/>
              </a:endParaRPr>
            </a:p>
          </p:txBody>
        </p:sp>
        <p:sp>
          <p:nvSpPr>
            <p:cNvPr id="77" name="文本框 76">
              <a:extLst>
                <a:ext uri="{FF2B5EF4-FFF2-40B4-BE49-F238E27FC236}">
                  <a16:creationId xmlns:a16="http://schemas.microsoft.com/office/drawing/2014/main" id="{4DD5AFE7-8392-38C9-A082-92449FAA78D9}"/>
                </a:ext>
              </a:extLst>
            </p:cNvPr>
            <p:cNvSpPr txBox="1"/>
            <p:nvPr/>
          </p:nvSpPr>
          <p:spPr>
            <a:xfrm>
              <a:off x="9885395" y="3728658"/>
              <a:ext cx="893808" cy="370700"/>
            </a:xfrm>
            <a:prstGeom prst="rect">
              <a:avLst/>
            </a:prstGeom>
            <a:noFill/>
          </p:spPr>
          <p:txBody>
            <a:bodyPr wrap="square" rtlCol="0">
              <a:spAutoFit/>
            </a:bodyPr>
            <a:lstStyle/>
            <a:p>
              <a:r>
                <a:rPr lang="en-US" altLang="zh-CN" b="1" dirty="0">
                  <a:latin typeface="Comic Sans MS" panose="030F0702030302020204" pitchFamily="66" charset="0"/>
                </a:rPr>
                <a:t>Slice2</a:t>
              </a:r>
              <a:endParaRPr lang="zh-CN" altLang="en-US" b="1" dirty="0">
                <a:latin typeface="Comic Sans MS" panose="030F0702030302020204" pitchFamily="66" charset="0"/>
              </a:endParaRPr>
            </a:p>
          </p:txBody>
        </p:sp>
        <p:sp>
          <p:nvSpPr>
            <p:cNvPr id="78" name="文本框 77">
              <a:extLst>
                <a:ext uri="{FF2B5EF4-FFF2-40B4-BE49-F238E27FC236}">
                  <a16:creationId xmlns:a16="http://schemas.microsoft.com/office/drawing/2014/main" id="{888CB932-BE42-4E0A-B6D1-11FCBDAA7C57}"/>
                </a:ext>
              </a:extLst>
            </p:cNvPr>
            <p:cNvSpPr txBox="1"/>
            <p:nvPr/>
          </p:nvSpPr>
          <p:spPr>
            <a:xfrm>
              <a:off x="11211697" y="3620012"/>
              <a:ext cx="626076" cy="369332"/>
            </a:xfrm>
            <a:prstGeom prst="rect">
              <a:avLst/>
            </a:prstGeom>
            <a:noFill/>
          </p:spPr>
          <p:txBody>
            <a:bodyPr wrap="square" rtlCol="0">
              <a:spAutoFit/>
            </a:bodyPr>
            <a:lstStyle/>
            <a:p>
              <a:r>
                <a:rPr lang="en-US" altLang="zh-CN" b="1" dirty="0">
                  <a:latin typeface="Comic Sans MS" panose="030F0702030302020204" pitchFamily="66" charset="0"/>
                </a:rPr>
                <a:t>……</a:t>
              </a:r>
              <a:endParaRPr lang="zh-CN" altLang="en-US" b="1" dirty="0">
                <a:latin typeface="Comic Sans MS" panose="030F0702030302020204" pitchFamily="66" charset="0"/>
              </a:endParaRPr>
            </a:p>
          </p:txBody>
        </p:sp>
        <p:sp>
          <p:nvSpPr>
            <p:cNvPr id="79" name="箭头: 右 78">
              <a:extLst>
                <a:ext uri="{FF2B5EF4-FFF2-40B4-BE49-F238E27FC236}">
                  <a16:creationId xmlns:a16="http://schemas.microsoft.com/office/drawing/2014/main" id="{4CC45479-4EF3-E429-B6D4-6002F84F5A3D}"/>
                </a:ext>
              </a:extLst>
            </p:cNvPr>
            <p:cNvSpPr/>
            <p:nvPr/>
          </p:nvSpPr>
          <p:spPr>
            <a:xfrm>
              <a:off x="7224586" y="4826082"/>
              <a:ext cx="306842" cy="138158"/>
            </a:xfrm>
            <a:prstGeom prst="rightArrow">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箭头: 右 79">
              <a:extLst>
                <a:ext uri="{FF2B5EF4-FFF2-40B4-BE49-F238E27FC236}">
                  <a16:creationId xmlns:a16="http://schemas.microsoft.com/office/drawing/2014/main" id="{9E45E513-3E95-8C39-FA3A-DB3E4E71E653}"/>
                </a:ext>
              </a:extLst>
            </p:cNvPr>
            <p:cNvSpPr/>
            <p:nvPr/>
          </p:nvSpPr>
          <p:spPr>
            <a:xfrm>
              <a:off x="9230485" y="4843929"/>
              <a:ext cx="306842" cy="138158"/>
            </a:xfrm>
            <a:prstGeom prst="rightArrow">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a:extLst>
              <a:ext uri="{FF2B5EF4-FFF2-40B4-BE49-F238E27FC236}">
                <a16:creationId xmlns:a16="http://schemas.microsoft.com/office/drawing/2014/main" id="{81AA234A-DBC4-3A75-F4E9-7DE409F71A1D}"/>
              </a:ext>
            </a:extLst>
          </p:cNvPr>
          <p:cNvGrpSpPr/>
          <p:nvPr/>
        </p:nvGrpSpPr>
        <p:grpSpPr>
          <a:xfrm>
            <a:off x="4946807" y="4567113"/>
            <a:ext cx="7051589" cy="1896936"/>
            <a:chOff x="4972579" y="4663748"/>
            <a:chExt cx="6972286" cy="1846379"/>
          </a:xfrm>
        </p:grpSpPr>
        <p:sp>
          <p:nvSpPr>
            <p:cNvPr id="83" name="文本框 82">
              <a:extLst>
                <a:ext uri="{FF2B5EF4-FFF2-40B4-BE49-F238E27FC236}">
                  <a16:creationId xmlns:a16="http://schemas.microsoft.com/office/drawing/2014/main" id="{E35E392C-7BC0-8AA9-F1C5-8D5F597C0C94}"/>
                </a:ext>
              </a:extLst>
            </p:cNvPr>
            <p:cNvSpPr txBox="1"/>
            <p:nvPr/>
          </p:nvSpPr>
          <p:spPr>
            <a:xfrm>
              <a:off x="5214552" y="5494464"/>
              <a:ext cx="6730313" cy="1015663"/>
            </a:xfrm>
            <a:prstGeom prst="rect">
              <a:avLst/>
            </a:prstGeom>
            <a:noFill/>
          </p:spPr>
          <p:txBody>
            <a:bodyPr wrap="square" rtlCol="0">
              <a:spAutoFit/>
            </a:bodyPr>
            <a:lstStyle/>
            <a:p>
              <a:r>
                <a:rPr lang="en-US" altLang="zh-CN" sz="2000" i="1" dirty="0">
                  <a:solidFill>
                    <a:srgbClr val="FF0000"/>
                  </a:solidFill>
                  <a:latin typeface="Comic Sans MS" panose="030F0702030302020204" pitchFamily="66" charset="0"/>
                </a:rPr>
                <a:t>Whether the model can be evenly sliced affects the overall computational efficiency. This method is not widely used !!!</a:t>
              </a:r>
              <a:endParaRPr lang="zh-CN" altLang="en-US" sz="2000" i="1" dirty="0">
                <a:solidFill>
                  <a:srgbClr val="FF0000"/>
                </a:solidFill>
                <a:latin typeface="Comic Sans MS" panose="030F0702030302020204" pitchFamily="66" charset="0"/>
              </a:endParaRPr>
            </a:p>
          </p:txBody>
        </p:sp>
        <p:pic>
          <p:nvPicPr>
            <p:cNvPr id="85" name="图片 84">
              <a:extLst>
                <a:ext uri="{FF2B5EF4-FFF2-40B4-BE49-F238E27FC236}">
                  <a16:creationId xmlns:a16="http://schemas.microsoft.com/office/drawing/2014/main" id="{48F472E8-76F5-7908-3394-9BAB7B334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579" y="4663748"/>
              <a:ext cx="697109" cy="697109"/>
            </a:xfrm>
            <a:prstGeom prst="rect">
              <a:avLst/>
            </a:prstGeom>
          </p:spPr>
        </p:pic>
      </p:grpSp>
    </p:spTree>
    <p:extLst>
      <p:ext uri="{BB962C8B-B14F-4D97-AF65-F5344CB8AC3E}">
        <p14:creationId xmlns:p14="http://schemas.microsoft.com/office/powerpoint/2010/main" val="2148598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A8DA03-98DC-E9B3-15CB-02B392D3C50C}"/>
              </a:ext>
            </a:extLst>
          </p:cNvPr>
          <p:cNvSpPr txBox="1"/>
          <p:nvPr/>
        </p:nvSpPr>
        <p:spPr>
          <a:xfrm>
            <a:off x="230658" y="247135"/>
            <a:ext cx="6862120" cy="461665"/>
          </a:xfrm>
          <a:prstGeom prst="rect">
            <a:avLst/>
          </a:prstGeom>
          <a:noFill/>
        </p:spPr>
        <p:txBody>
          <a:bodyPr wrap="square" rtlCol="0">
            <a:spAutoFit/>
          </a:bodyPr>
          <a:lstStyle/>
          <a:p>
            <a:r>
              <a:rPr lang="en-US" altLang="zh-CN" sz="2400" b="1" dirty="0">
                <a:latin typeface="Comic Sans MS" panose="030F0702030302020204" pitchFamily="66" charset="0"/>
              </a:rPr>
              <a:t>Model Parallel(MP) —— Tensor Parallel(TP)</a:t>
            </a:r>
            <a:endParaRPr lang="zh-CN" altLang="en-US" sz="2400" b="1" dirty="0">
              <a:latin typeface="Comic Sans MS" panose="030F0702030302020204" pitchFamily="66" charset="0"/>
            </a:endParaRPr>
          </a:p>
        </p:txBody>
      </p:sp>
      <p:sp>
        <p:nvSpPr>
          <p:cNvPr id="27" name="文本框 26">
            <a:extLst>
              <a:ext uri="{FF2B5EF4-FFF2-40B4-BE49-F238E27FC236}">
                <a16:creationId xmlns:a16="http://schemas.microsoft.com/office/drawing/2014/main" id="{A2A92C9B-2DB6-1420-7C27-7A8C381C471E}"/>
              </a:ext>
            </a:extLst>
          </p:cNvPr>
          <p:cNvSpPr txBox="1"/>
          <p:nvPr/>
        </p:nvSpPr>
        <p:spPr>
          <a:xfrm>
            <a:off x="399533" y="1417594"/>
            <a:ext cx="3587580" cy="461665"/>
          </a:xfrm>
          <a:prstGeom prst="rect">
            <a:avLst/>
          </a:prstGeom>
          <a:noFill/>
        </p:spPr>
        <p:txBody>
          <a:bodyPr wrap="square">
            <a:spAutoFit/>
          </a:bodyPr>
          <a:lstStyle/>
          <a:p>
            <a:r>
              <a:rPr lang="en-US" altLang="zh-CN" sz="2400" dirty="0">
                <a:latin typeface="Comic Sans MS" panose="030F0702030302020204" pitchFamily="66" charset="0"/>
              </a:rPr>
              <a:t>Weight partitioning</a:t>
            </a:r>
            <a:endParaRPr lang="zh-CN" altLang="en-US" sz="2400" dirty="0">
              <a:latin typeface="Comic Sans MS" panose="030F0702030302020204" pitchFamily="66" charset="0"/>
            </a:endParaRPr>
          </a:p>
        </p:txBody>
      </p:sp>
      <p:sp>
        <p:nvSpPr>
          <p:cNvPr id="28" name="文本框 27">
            <a:extLst>
              <a:ext uri="{FF2B5EF4-FFF2-40B4-BE49-F238E27FC236}">
                <a16:creationId xmlns:a16="http://schemas.microsoft.com/office/drawing/2014/main" id="{760D645F-00AA-77D4-862D-CA2654099B67}"/>
              </a:ext>
            </a:extLst>
          </p:cNvPr>
          <p:cNvSpPr txBox="1"/>
          <p:nvPr/>
        </p:nvSpPr>
        <p:spPr>
          <a:xfrm>
            <a:off x="1128003" y="1939479"/>
            <a:ext cx="8859796" cy="646331"/>
          </a:xfrm>
          <a:prstGeom prst="rect">
            <a:avLst/>
          </a:prstGeom>
          <a:noFill/>
        </p:spPr>
        <p:txBody>
          <a:bodyPr wrap="square">
            <a:spAutoFit/>
          </a:bodyPr>
          <a:lstStyle/>
          <a:p>
            <a:r>
              <a:rPr lang="en-US" altLang="zh-CN" dirty="0">
                <a:latin typeface="Comic Sans MS" panose="030F0702030302020204" pitchFamily="66" charset="0"/>
              </a:rPr>
              <a:t>Tensor parallelism involves partitioning the weight matrices of the model and distributing them across different GPUs for computation.</a:t>
            </a:r>
            <a:endParaRPr lang="zh-CN" altLang="en-US" dirty="0">
              <a:latin typeface="Comic Sans MS" panose="030F0702030302020204" pitchFamily="66" charset="0"/>
            </a:endParaRPr>
          </a:p>
        </p:txBody>
      </p:sp>
      <p:sp>
        <p:nvSpPr>
          <p:cNvPr id="64" name="文本框 63">
            <a:extLst>
              <a:ext uri="{FF2B5EF4-FFF2-40B4-BE49-F238E27FC236}">
                <a16:creationId xmlns:a16="http://schemas.microsoft.com/office/drawing/2014/main" id="{9B4F997A-250E-4B3A-C66E-4A4F47383608}"/>
              </a:ext>
            </a:extLst>
          </p:cNvPr>
          <p:cNvSpPr txBox="1"/>
          <p:nvPr/>
        </p:nvSpPr>
        <p:spPr>
          <a:xfrm>
            <a:off x="1476908" y="3013375"/>
            <a:ext cx="1601613" cy="461665"/>
          </a:xfrm>
          <a:prstGeom prst="rect">
            <a:avLst/>
          </a:prstGeom>
          <a:noFill/>
        </p:spPr>
        <p:txBody>
          <a:bodyPr wrap="square" rtlCol="0">
            <a:spAutoFit/>
          </a:bodyPr>
          <a:lstStyle/>
          <a:p>
            <a:r>
              <a:rPr lang="en-US" altLang="zh-CN" sz="2400" b="1" dirty="0">
                <a:latin typeface="Comic Sans MS" panose="030F0702030302020204" pitchFamily="66" charset="0"/>
              </a:rPr>
              <a:t>X*W=Y</a:t>
            </a:r>
            <a:endParaRPr lang="zh-CN" altLang="en-US" sz="2400" b="1" dirty="0">
              <a:latin typeface="Comic Sans MS" panose="030F0702030302020204" pitchFamily="66" charset="0"/>
            </a:endParaRPr>
          </a:p>
        </p:txBody>
      </p:sp>
      <p:grpSp>
        <p:nvGrpSpPr>
          <p:cNvPr id="70" name="组合 69">
            <a:extLst>
              <a:ext uri="{FF2B5EF4-FFF2-40B4-BE49-F238E27FC236}">
                <a16:creationId xmlns:a16="http://schemas.microsoft.com/office/drawing/2014/main" id="{40CA4809-3BC4-52C7-09BE-8129F64A2A1F}"/>
              </a:ext>
            </a:extLst>
          </p:cNvPr>
          <p:cNvGrpSpPr/>
          <p:nvPr/>
        </p:nvGrpSpPr>
        <p:grpSpPr>
          <a:xfrm>
            <a:off x="3624651" y="2703510"/>
            <a:ext cx="3731740" cy="991153"/>
            <a:chOff x="4316627" y="2916193"/>
            <a:chExt cx="5865340" cy="1145061"/>
          </a:xfrm>
        </p:grpSpPr>
        <p:sp>
          <p:nvSpPr>
            <p:cNvPr id="65" name="矩形 64">
              <a:extLst>
                <a:ext uri="{FF2B5EF4-FFF2-40B4-BE49-F238E27FC236}">
                  <a16:creationId xmlns:a16="http://schemas.microsoft.com/office/drawing/2014/main" id="{19508E4C-1E1D-2395-8FC8-81FE9560A8A2}"/>
                </a:ext>
              </a:extLst>
            </p:cNvPr>
            <p:cNvSpPr/>
            <p:nvPr/>
          </p:nvSpPr>
          <p:spPr>
            <a:xfrm>
              <a:off x="4316627" y="2916195"/>
              <a:ext cx="1524000" cy="1145059"/>
            </a:xfrm>
            <a:prstGeom prst="rect">
              <a:avLst/>
            </a:prstGeom>
            <a:solidFill>
              <a:schemeClr val="accent4">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X</a:t>
              </a:r>
              <a:endParaRPr lang="zh-CN" altLang="en-US" b="1" dirty="0">
                <a:solidFill>
                  <a:schemeClr val="tx1"/>
                </a:solidFill>
                <a:latin typeface="Comic Sans MS" panose="030F0702030302020204" pitchFamily="66" charset="0"/>
              </a:endParaRPr>
            </a:p>
          </p:txBody>
        </p:sp>
        <p:sp>
          <p:nvSpPr>
            <p:cNvPr id="66" name="矩形 65">
              <a:extLst>
                <a:ext uri="{FF2B5EF4-FFF2-40B4-BE49-F238E27FC236}">
                  <a16:creationId xmlns:a16="http://schemas.microsoft.com/office/drawing/2014/main" id="{CA7F7300-7BF8-B6B5-F068-B6E867DE6CD7}"/>
                </a:ext>
              </a:extLst>
            </p:cNvPr>
            <p:cNvSpPr/>
            <p:nvPr/>
          </p:nvSpPr>
          <p:spPr>
            <a:xfrm>
              <a:off x="6445462" y="2916193"/>
              <a:ext cx="1524000" cy="1145059"/>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W</a:t>
              </a:r>
              <a:endParaRPr lang="zh-CN" altLang="en-US" b="1" dirty="0">
                <a:solidFill>
                  <a:schemeClr val="tx1"/>
                </a:solidFill>
                <a:latin typeface="Comic Sans MS" panose="030F0702030302020204" pitchFamily="66" charset="0"/>
              </a:endParaRPr>
            </a:p>
          </p:txBody>
        </p:sp>
        <p:sp>
          <p:nvSpPr>
            <p:cNvPr id="67" name="矩形 66">
              <a:extLst>
                <a:ext uri="{FF2B5EF4-FFF2-40B4-BE49-F238E27FC236}">
                  <a16:creationId xmlns:a16="http://schemas.microsoft.com/office/drawing/2014/main" id="{4FC8D277-9576-9259-2632-99537D5E902C}"/>
                </a:ext>
              </a:extLst>
            </p:cNvPr>
            <p:cNvSpPr/>
            <p:nvPr/>
          </p:nvSpPr>
          <p:spPr>
            <a:xfrm>
              <a:off x="8657967" y="2916194"/>
              <a:ext cx="1524000" cy="114505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Y</a:t>
              </a:r>
              <a:endParaRPr lang="zh-CN" altLang="en-US" b="1" dirty="0">
                <a:solidFill>
                  <a:schemeClr val="tx1"/>
                </a:solidFill>
                <a:latin typeface="Comic Sans MS" panose="030F0702030302020204" pitchFamily="66" charset="0"/>
              </a:endParaRPr>
            </a:p>
          </p:txBody>
        </p:sp>
        <p:sp>
          <p:nvSpPr>
            <p:cNvPr id="68" name="文本框 67">
              <a:extLst>
                <a:ext uri="{FF2B5EF4-FFF2-40B4-BE49-F238E27FC236}">
                  <a16:creationId xmlns:a16="http://schemas.microsoft.com/office/drawing/2014/main" id="{35E42EF7-D166-1421-4CA7-FA2FC803358F}"/>
                </a:ext>
              </a:extLst>
            </p:cNvPr>
            <p:cNvSpPr txBox="1"/>
            <p:nvPr/>
          </p:nvSpPr>
          <p:spPr>
            <a:xfrm>
              <a:off x="5879984" y="3278659"/>
              <a:ext cx="255372" cy="426683"/>
            </a:xfrm>
            <a:prstGeom prst="rect">
              <a:avLst/>
            </a:prstGeom>
            <a:noFill/>
          </p:spPr>
          <p:txBody>
            <a:bodyPr wrap="square" rtlCol="0">
              <a:spAutoFit/>
            </a:bodyPr>
            <a:lstStyle/>
            <a:p>
              <a:r>
                <a:rPr lang="zh-CN" altLang="en-US" dirty="0"/>
                <a:t>✖</a:t>
              </a:r>
            </a:p>
          </p:txBody>
        </p:sp>
        <p:sp>
          <p:nvSpPr>
            <p:cNvPr id="69" name="文本框 68">
              <a:extLst>
                <a:ext uri="{FF2B5EF4-FFF2-40B4-BE49-F238E27FC236}">
                  <a16:creationId xmlns:a16="http://schemas.microsoft.com/office/drawing/2014/main" id="{A93731AD-FB63-8A72-B83A-07131FE91802}"/>
                </a:ext>
              </a:extLst>
            </p:cNvPr>
            <p:cNvSpPr txBox="1"/>
            <p:nvPr/>
          </p:nvSpPr>
          <p:spPr>
            <a:xfrm>
              <a:off x="7934837" y="3232493"/>
              <a:ext cx="354227" cy="461664"/>
            </a:xfrm>
            <a:prstGeom prst="rect">
              <a:avLst/>
            </a:prstGeom>
            <a:noFill/>
          </p:spPr>
          <p:txBody>
            <a:bodyPr wrap="square" rtlCol="0">
              <a:spAutoFit/>
            </a:bodyPr>
            <a:lstStyle/>
            <a:p>
              <a:r>
                <a:rPr lang="zh-CN" altLang="en-US" sz="2400" b="1" dirty="0">
                  <a:latin typeface="Comic Sans MS" panose="030F0702030302020204" pitchFamily="66" charset="0"/>
                </a:rPr>
                <a:t>＝</a:t>
              </a:r>
              <a:endParaRPr lang="zh-CN" altLang="en-US" b="1" dirty="0">
                <a:latin typeface="Comic Sans MS" panose="030F0702030302020204" pitchFamily="66" charset="0"/>
              </a:endParaRPr>
            </a:p>
          </p:txBody>
        </p:sp>
      </p:grpSp>
      <p:sp>
        <p:nvSpPr>
          <p:cNvPr id="80" name="文本框 79">
            <a:extLst>
              <a:ext uri="{FF2B5EF4-FFF2-40B4-BE49-F238E27FC236}">
                <a16:creationId xmlns:a16="http://schemas.microsoft.com/office/drawing/2014/main" id="{52AE04BD-FF80-ED81-01A7-1C08E8738A73}"/>
              </a:ext>
            </a:extLst>
          </p:cNvPr>
          <p:cNvSpPr txBox="1"/>
          <p:nvPr/>
        </p:nvSpPr>
        <p:spPr>
          <a:xfrm>
            <a:off x="607841" y="4300946"/>
            <a:ext cx="2911538" cy="461665"/>
          </a:xfrm>
          <a:prstGeom prst="rect">
            <a:avLst/>
          </a:prstGeom>
          <a:noFill/>
        </p:spPr>
        <p:txBody>
          <a:bodyPr wrap="square" rtlCol="0">
            <a:spAutoFit/>
          </a:bodyPr>
          <a:lstStyle/>
          <a:p>
            <a:r>
              <a:rPr lang="en-US" altLang="zh-CN" sz="2400" b="1" dirty="0">
                <a:latin typeface="Comic Sans MS" panose="030F0702030302020204" pitchFamily="66" charset="0"/>
              </a:rPr>
              <a:t>X*[W</a:t>
            </a:r>
            <a:r>
              <a:rPr lang="en-US" altLang="zh-CN" sz="2400" b="1" baseline="-25000" dirty="0">
                <a:latin typeface="Comic Sans MS" panose="030F0702030302020204" pitchFamily="66" charset="0"/>
              </a:rPr>
              <a:t>1,</a:t>
            </a:r>
            <a:r>
              <a:rPr lang="en-US" altLang="zh-CN" sz="2400" b="1" dirty="0">
                <a:latin typeface="Comic Sans MS" panose="030F0702030302020204" pitchFamily="66" charset="0"/>
              </a:rPr>
              <a:t>W</a:t>
            </a:r>
            <a:r>
              <a:rPr lang="en-US" altLang="zh-CN" sz="2400" b="1" baseline="-25000" dirty="0">
                <a:latin typeface="Comic Sans MS" panose="030F0702030302020204" pitchFamily="66" charset="0"/>
              </a:rPr>
              <a:t>2</a:t>
            </a:r>
            <a:r>
              <a:rPr lang="en-US" altLang="zh-CN" sz="2400" b="1" dirty="0">
                <a:latin typeface="Comic Sans MS" panose="030F0702030302020204" pitchFamily="66" charset="0"/>
              </a:rPr>
              <a:t>]=[Y</a:t>
            </a:r>
            <a:r>
              <a:rPr lang="en-US" altLang="zh-CN" sz="2400" b="1" baseline="-25000" dirty="0">
                <a:latin typeface="Comic Sans MS" panose="030F0702030302020204" pitchFamily="66" charset="0"/>
              </a:rPr>
              <a:t>1</a:t>
            </a:r>
            <a:r>
              <a:rPr lang="en-US" altLang="zh-CN" sz="2400" b="1" dirty="0">
                <a:latin typeface="Comic Sans MS" panose="030F0702030302020204" pitchFamily="66" charset="0"/>
              </a:rPr>
              <a:t>,Y</a:t>
            </a:r>
            <a:r>
              <a:rPr lang="en-US" altLang="zh-CN" sz="2400" b="1" baseline="-25000" dirty="0">
                <a:latin typeface="Comic Sans MS" panose="030F0702030302020204" pitchFamily="66" charset="0"/>
              </a:rPr>
              <a:t>2</a:t>
            </a:r>
            <a:r>
              <a:rPr lang="en-US" altLang="zh-CN" sz="2400" b="1" dirty="0">
                <a:latin typeface="Comic Sans MS" panose="030F0702030302020204" pitchFamily="66" charset="0"/>
              </a:rPr>
              <a:t>]</a:t>
            </a:r>
            <a:endParaRPr lang="zh-CN" altLang="en-US" sz="2400" b="1" dirty="0">
              <a:latin typeface="Comic Sans MS" panose="030F0702030302020204" pitchFamily="66" charset="0"/>
            </a:endParaRPr>
          </a:p>
        </p:txBody>
      </p:sp>
      <p:sp>
        <p:nvSpPr>
          <p:cNvPr id="82" name="矩形 81">
            <a:extLst>
              <a:ext uri="{FF2B5EF4-FFF2-40B4-BE49-F238E27FC236}">
                <a16:creationId xmlns:a16="http://schemas.microsoft.com/office/drawing/2014/main" id="{88DAD864-7C93-B2F0-CA77-CC46976B8111}"/>
              </a:ext>
            </a:extLst>
          </p:cNvPr>
          <p:cNvSpPr/>
          <p:nvPr/>
        </p:nvSpPr>
        <p:spPr>
          <a:xfrm>
            <a:off x="3598033" y="4079183"/>
            <a:ext cx="969625" cy="991151"/>
          </a:xfrm>
          <a:prstGeom prst="rect">
            <a:avLst/>
          </a:prstGeom>
          <a:solidFill>
            <a:schemeClr val="accent4">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X</a:t>
            </a:r>
            <a:endParaRPr lang="zh-CN" altLang="en-US" b="1" dirty="0">
              <a:solidFill>
                <a:schemeClr val="tx1"/>
              </a:solidFill>
              <a:latin typeface="Comic Sans MS" panose="030F0702030302020204" pitchFamily="66" charset="0"/>
            </a:endParaRPr>
          </a:p>
        </p:txBody>
      </p:sp>
      <p:sp>
        <p:nvSpPr>
          <p:cNvPr id="83" name="矩形 82">
            <a:extLst>
              <a:ext uri="{FF2B5EF4-FFF2-40B4-BE49-F238E27FC236}">
                <a16:creationId xmlns:a16="http://schemas.microsoft.com/office/drawing/2014/main" id="{CC087C97-C445-8FCE-923A-D24C8D8B6512}"/>
              </a:ext>
            </a:extLst>
          </p:cNvPr>
          <p:cNvSpPr/>
          <p:nvPr/>
        </p:nvSpPr>
        <p:spPr>
          <a:xfrm>
            <a:off x="4941206" y="4079181"/>
            <a:ext cx="539659" cy="991151"/>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W</a:t>
            </a:r>
            <a:r>
              <a:rPr lang="en-US" altLang="zh-CN" b="1" baseline="-25000" dirty="0">
                <a:solidFill>
                  <a:schemeClr val="tx1"/>
                </a:solidFill>
                <a:latin typeface="Comic Sans MS" panose="030F0702030302020204" pitchFamily="66" charset="0"/>
              </a:rPr>
              <a:t>1</a:t>
            </a:r>
            <a:endParaRPr lang="zh-CN" altLang="en-US" b="1" baseline="-25000" dirty="0">
              <a:solidFill>
                <a:schemeClr val="tx1"/>
              </a:solidFill>
              <a:latin typeface="Comic Sans MS" panose="030F0702030302020204" pitchFamily="66" charset="0"/>
            </a:endParaRPr>
          </a:p>
        </p:txBody>
      </p:sp>
      <p:sp>
        <p:nvSpPr>
          <p:cNvPr id="84" name="矩形 83">
            <a:extLst>
              <a:ext uri="{FF2B5EF4-FFF2-40B4-BE49-F238E27FC236}">
                <a16:creationId xmlns:a16="http://schemas.microsoft.com/office/drawing/2014/main" id="{338A49B6-B403-0D6A-3CFA-5FC69A396BFD}"/>
              </a:ext>
            </a:extLst>
          </p:cNvPr>
          <p:cNvSpPr/>
          <p:nvPr/>
        </p:nvSpPr>
        <p:spPr>
          <a:xfrm>
            <a:off x="6386767" y="4079179"/>
            <a:ext cx="484813" cy="991151"/>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Y</a:t>
            </a:r>
            <a:r>
              <a:rPr lang="en-US" altLang="zh-CN" b="1" baseline="-25000" dirty="0">
                <a:solidFill>
                  <a:schemeClr val="tx1"/>
                </a:solidFill>
                <a:latin typeface="Comic Sans MS" panose="030F0702030302020204" pitchFamily="66" charset="0"/>
              </a:rPr>
              <a:t>1</a:t>
            </a:r>
            <a:endParaRPr lang="zh-CN" altLang="en-US" b="1" baseline="-25000" dirty="0">
              <a:solidFill>
                <a:schemeClr val="tx1"/>
              </a:solidFill>
              <a:latin typeface="Comic Sans MS" panose="030F0702030302020204" pitchFamily="66" charset="0"/>
            </a:endParaRPr>
          </a:p>
        </p:txBody>
      </p:sp>
      <p:sp>
        <p:nvSpPr>
          <p:cNvPr id="85" name="文本框 84">
            <a:extLst>
              <a:ext uri="{FF2B5EF4-FFF2-40B4-BE49-F238E27FC236}">
                <a16:creationId xmlns:a16="http://schemas.microsoft.com/office/drawing/2014/main" id="{D42D6F99-1223-DBD8-AC16-9E39AB770305}"/>
              </a:ext>
            </a:extLst>
          </p:cNvPr>
          <p:cNvSpPr txBox="1"/>
          <p:nvPr/>
        </p:nvSpPr>
        <p:spPr>
          <a:xfrm>
            <a:off x="4584422" y="4392928"/>
            <a:ext cx="162477" cy="369332"/>
          </a:xfrm>
          <a:prstGeom prst="rect">
            <a:avLst/>
          </a:prstGeom>
          <a:noFill/>
        </p:spPr>
        <p:txBody>
          <a:bodyPr wrap="square" rtlCol="0">
            <a:spAutoFit/>
          </a:bodyPr>
          <a:lstStyle/>
          <a:p>
            <a:r>
              <a:rPr lang="zh-CN" altLang="en-US" dirty="0"/>
              <a:t>✖</a:t>
            </a:r>
          </a:p>
        </p:txBody>
      </p:sp>
      <p:sp>
        <p:nvSpPr>
          <p:cNvPr id="86" name="文本框 85">
            <a:extLst>
              <a:ext uri="{FF2B5EF4-FFF2-40B4-BE49-F238E27FC236}">
                <a16:creationId xmlns:a16="http://schemas.microsoft.com/office/drawing/2014/main" id="{1AB03051-FB6E-4EE1-B295-EA7E91642604}"/>
              </a:ext>
            </a:extLst>
          </p:cNvPr>
          <p:cNvSpPr txBox="1"/>
          <p:nvPr/>
        </p:nvSpPr>
        <p:spPr>
          <a:xfrm>
            <a:off x="5939603" y="4362648"/>
            <a:ext cx="225373" cy="461665"/>
          </a:xfrm>
          <a:prstGeom prst="rect">
            <a:avLst/>
          </a:prstGeom>
          <a:noFill/>
        </p:spPr>
        <p:txBody>
          <a:bodyPr wrap="square" rtlCol="0">
            <a:spAutoFit/>
          </a:bodyPr>
          <a:lstStyle/>
          <a:p>
            <a:r>
              <a:rPr lang="zh-CN" altLang="en-US" sz="2400" b="1" dirty="0">
                <a:latin typeface="Comic Sans MS" panose="030F0702030302020204" pitchFamily="66" charset="0"/>
              </a:rPr>
              <a:t>＝</a:t>
            </a:r>
            <a:endParaRPr lang="zh-CN" altLang="en-US" b="1" dirty="0">
              <a:latin typeface="Comic Sans MS" panose="030F0702030302020204" pitchFamily="66" charset="0"/>
            </a:endParaRPr>
          </a:p>
        </p:txBody>
      </p:sp>
      <p:sp>
        <p:nvSpPr>
          <p:cNvPr id="93" name="矩形 92">
            <a:extLst>
              <a:ext uri="{FF2B5EF4-FFF2-40B4-BE49-F238E27FC236}">
                <a16:creationId xmlns:a16="http://schemas.microsoft.com/office/drawing/2014/main" id="{392D4AFE-06E4-91BA-0EFA-6046B5A5C27E}"/>
              </a:ext>
            </a:extLst>
          </p:cNvPr>
          <p:cNvSpPr/>
          <p:nvPr/>
        </p:nvSpPr>
        <p:spPr>
          <a:xfrm>
            <a:off x="5532275" y="4079180"/>
            <a:ext cx="539660" cy="991151"/>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W</a:t>
            </a:r>
            <a:r>
              <a:rPr lang="en-US" altLang="zh-CN" b="1" baseline="-25000" dirty="0">
                <a:solidFill>
                  <a:schemeClr val="tx1"/>
                </a:solidFill>
                <a:latin typeface="Comic Sans MS" panose="030F0702030302020204" pitchFamily="66" charset="0"/>
              </a:rPr>
              <a:t>2</a:t>
            </a:r>
            <a:endParaRPr lang="zh-CN" altLang="en-US" b="1" baseline="-25000" dirty="0">
              <a:solidFill>
                <a:schemeClr val="tx1"/>
              </a:solidFill>
              <a:latin typeface="Comic Sans MS" panose="030F0702030302020204" pitchFamily="66" charset="0"/>
            </a:endParaRPr>
          </a:p>
        </p:txBody>
      </p:sp>
      <p:sp>
        <p:nvSpPr>
          <p:cNvPr id="94" name="矩形 93">
            <a:extLst>
              <a:ext uri="{FF2B5EF4-FFF2-40B4-BE49-F238E27FC236}">
                <a16:creationId xmlns:a16="http://schemas.microsoft.com/office/drawing/2014/main" id="{212CDCD9-50AA-BC34-912C-13B6E9B90395}"/>
              </a:ext>
            </a:extLst>
          </p:cNvPr>
          <p:cNvSpPr/>
          <p:nvPr/>
        </p:nvSpPr>
        <p:spPr>
          <a:xfrm>
            <a:off x="6943206" y="4075773"/>
            <a:ext cx="484813" cy="991151"/>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Y</a:t>
            </a:r>
            <a:r>
              <a:rPr lang="en-US" altLang="zh-CN" b="1" baseline="-25000" dirty="0">
                <a:solidFill>
                  <a:schemeClr val="tx1"/>
                </a:solidFill>
                <a:latin typeface="Comic Sans MS" panose="030F0702030302020204" pitchFamily="66" charset="0"/>
              </a:rPr>
              <a:t>2</a:t>
            </a:r>
            <a:endParaRPr lang="zh-CN" altLang="en-US" b="1" baseline="-25000" dirty="0">
              <a:solidFill>
                <a:schemeClr val="tx1"/>
              </a:solidFill>
              <a:latin typeface="Comic Sans MS" panose="030F0702030302020204" pitchFamily="66" charset="0"/>
            </a:endParaRPr>
          </a:p>
        </p:txBody>
      </p:sp>
      <p:grpSp>
        <p:nvGrpSpPr>
          <p:cNvPr id="148" name="组合 147">
            <a:extLst>
              <a:ext uri="{FF2B5EF4-FFF2-40B4-BE49-F238E27FC236}">
                <a16:creationId xmlns:a16="http://schemas.microsoft.com/office/drawing/2014/main" id="{1C37AC6A-AF55-99E5-5D64-7AA3A9B1D413}"/>
              </a:ext>
            </a:extLst>
          </p:cNvPr>
          <p:cNvGrpSpPr/>
          <p:nvPr/>
        </p:nvGrpSpPr>
        <p:grpSpPr>
          <a:xfrm>
            <a:off x="7956534" y="2607072"/>
            <a:ext cx="2481314" cy="1004517"/>
            <a:chOff x="7956534" y="2607072"/>
            <a:chExt cx="2481314" cy="1004517"/>
          </a:xfrm>
        </p:grpSpPr>
        <p:pic>
          <p:nvPicPr>
            <p:cNvPr id="71" name="图片 70">
              <a:extLst>
                <a:ext uri="{FF2B5EF4-FFF2-40B4-BE49-F238E27FC236}">
                  <a16:creationId xmlns:a16="http://schemas.microsoft.com/office/drawing/2014/main" id="{39A531FB-5195-78E1-358D-E0EBA2900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961" y="2607072"/>
              <a:ext cx="543134" cy="503762"/>
            </a:xfrm>
            <a:prstGeom prst="rect">
              <a:avLst/>
            </a:prstGeom>
          </p:spPr>
        </p:pic>
        <p:sp>
          <p:nvSpPr>
            <p:cNvPr id="74" name="矩形 73">
              <a:extLst>
                <a:ext uri="{FF2B5EF4-FFF2-40B4-BE49-F238E27FC236}">
                  <a16:creationId xmlns:a16="http://schemas.microsoft.com/office/drawing/2014/main" id="{1751303F-1D86-0200-6768-29AF822F8D7E}"/>
                </a:ext>
              </a:extLst>
            </p:cNvPr>
            <p:cNvSpPr/>
            <p:nvPr/>
          </p:nvSpPr>
          <p:spPr>
            <a:xfrm rot="5400000">
              <a:off x="7913186" y="2684075"/>
              <a:ext cx="543134" cy="456437"/>
            </a:xfrm>
            <a:prstGeom prst="rect">
              <a:avLst/>
            </a:prstGeom>
            <a:solidFill>
              <a:schemeClr val="accent4">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X</a:t>
              </a:r>
              <a:endParaRPr lang="zh-CN" altLang="en-US" b="1" dirty="0">
                <a:solidFill>
                  <a:schemeClr val="tx1"/>
                </a:solidFill>
                <a:latin typeface="Comic Sans MS" panose="030F0702030302020204" pitchFamily="66" charset="0"/>
              </a:endParaRPr>
            </a:p>
          </p:txBody>
        </p:sp>
        <p:sp>
          <p:nvSpPr>
            <p:cNvPr id="76" name="矩形 75">
              <a:extLst>
                <a:ext uri="{FF2B5EF4-FFF2-40B4-BE49-F238E27FC236}">
                  <a16:creationId xmlns:a16="http://schemas.microsoft.com/office/drawing/2014/main" id="{8C73FB83-4511-A576-B992-AAEEF5AEAC1B}"/>
                </a:ext>
              </a:extLst>
            </p:cNvPr>
            <p:cNvSpPr/>
            <p:nvPr/>
          </p:nvSpPr>
          <p:spPr>
            <a:xfrm>
              <a:off x="8899557" y="3165217"/>
              <a:ext cx="502538" cy="446372"/>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Comic Sans MS" panose="030F0702030302020204" pitchFamily="66" charset="0"/>
                </a:rPr>
                <a:t>W</a:t>
              </a:r>
              <a:endParaRPr lang="zh-CN" altLang="en-US" sz="1400" b="1" dirty="0">
                <a:solidFill>
                  <a:schemeClr val="tx1"/>
                </a:solidFill>
                <a:latin typeface="Comic Sans MS" panose="030F0702030302020204" pitchFamily="66" charset="0"/>
              </a:endParaRPr>
            </a:p>
          </p:txBody>
        </p:sp>
        <p:sp>
          <p:nvSpPr>
            <p:cNvPr id="77" name="矩形 76">
              <a:extLst>
                <a:ext uri="{FF2B5EF4-FFF2-40B4-BE49-F238E27FC236}">
                  <a16:creationId xmlns:a16="http://schemas.microsoft.com/office/drawing/2014/main" id="{7725761C-E840-7932-BF2B-2EEF4716C8D9}"/>
                </a:ext>
              </a:extLst>
            </p:cNvPr>
            <p:cNvSpPr/>
            <p:nvPr/>
          </p:nvSpPr>
          <p:spPr>
            <a:xfrm>
              <a:off x="9867268" y="2662995"/>
              <a:ext cx="570580" cy="512886"/>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Y</a:t>
              </a:r>
              <a:endParaRPr lang="zh-CN" altLang="en-US" b="1" dirty="0">
                <a:solidFill>
                  <a:schemeClr val="tx1"/>
                </a:solidFill>
                <a:latin typeface="Comic Sans MS" panose="030F0702030302020204" pitchFamily="66" charset="0"/>
              </a:endParaRPr>
            </a:p>
          </p:txBody>
        </p:sp>
        <p:sp>
          <p:nvSpPr>
            <p:cNvPr id="78" name="箭头: 右 77">
              <a:extLst>
                <a:ext uri="{FF2B5EF4-FFF2-40B4-BE49-F238E27FC236}">
                  <a16:creationId xmlns:a16="http://schemas.microsoft.com/office/drawing/2014/main" id="{7685AEC6-9669-4D1C-776B-64647791A90C}"/>
                </a:ext>
              </a:extLst>
            </p:cNvPr>
            <p:cNvSpPr/>
            <p:nvPr/>
          </p:nvSpPr>
          <p:spPr>
            <a:xfrm>
              <a:off x="9449608" y="2800125"/>
              <a:ext cx="340386" cy="208816"/>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箭头: 右 98">
              <a:extLst>
                <a:ext uri="{FF2B5EF4-FFF2-40B4-BE49-F238E27FC236}">
                  <a16:creationId xmlns:a16="http://schemas.microsoft.com/office/drawing/2014/main" id="{7E61F8C1-FE4E-1893-01D7-FF50B1E1AB66}"/>
                </a:ext>
              </a:extLst>
            </p:cNvPr>
            <p:cNvSpPr/>
            <p:nvPr/>
          </p:nvSpPr>
          <p:spPr>
            <a:xfrm>
              <a:off x="8461136" y="2819599"/>
              <a:ext cx="372825" cy="195792"/>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a:extLst>
              <a:ext uri="{FF2B5EF4-FFF2-40B4-BE49-F238E27FC236}">
                <a16:creationId xmlns:a16="http://schemas.microsoft.com/office/drawing/2014/main" id="{21E7DCDF-5465-2DCB-6D11-B2994184C8A5}"/>
              </a:ext>
            </a:extLst>
          </p:cNvPr>
          <p:cNvGrpSpPr/>
          <p:nvPr/>
        </p:nvGrpSpPr>
        <p:grpSpPr>
          <a:xfrm>
            <a:off x="7983152" y="3902843"/>
            <a:ext cx="3690417" cy="1271738"/>
            <a:chOff x="8274831" y="3755555"/>
            <a:chExt cx="3668349" cy="2053782"/>
          </a:xfrm>
        </p:grpSpPr>
        <p:pic>
          <p:nvPicPr>
            <p:cNvPr id="96" name="图片 95">
              <a:extLst>
                <a:ext uri="{FF2B5EF4-FFF2-40B4-BE49-F238E27FC236}">
                  <a16:creationId xmlns:a16="http://schemas.microsoft.com/office/drawing/2014/main" id="{F9B34CBC-A392-7C77-634E-F9021BFC15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9164" y="3904380"/>
              <a:ext cx="436803" cy="720865"/>
            </a:xfrm>
            <a:prstGeom prst="rect">
              <a:avLst/>
            </a:prstGeom>
          </p:spPr>
        </p:pic>
        <p:sp>
          <p:nvSpPr>
            <p:cNvPr id="98" name="矩形 97">
              <a:extLst>
                <a:ext uri="{FF2B5EF4-FFF2-40B4-BE49-F238E27FC236}">
                  <a16:creationId xmlns:a16="http://schemas.microsoft.com/office/drawing/2014/main" id="{26E73062-D3E0-0B6B-BFD1-98D8DE4DA737}"/>
                </a:ext>
              </a:extLst>
            </p:cNvPr>
            <p:cNvSpPr/>
            <p:nvPr/>
          </p:nvSpPr>
          <p:spPr>
            <a:xfrm>
              <a:off x="8274831" y="4361413"/>
              <a:ext cx="487265" cy="689866"/>
            </a:xfrm>
            <a:prstGeom prst="rect">
              <a:avLst/>
            </a:prstGeom>
            <a:solidFill>
              <a:schemeClr val="accent4">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X</a:t>
              </a:r>
              <a:endParaRPr lang="zh-CN" altLang="en-US" b="1" dirty="0">
                <a:solidFill>
                  <a:schemeClr val="tx1"/>
                </a:solidFill>
                <a:latin typeface="Comic Sans MS" panose="030F0702030302020204" pitchFamily="66" charset="0"/>
              </a:endParaRPr>
            </a:p>
          </p:txBody>
        </p:sp>
        <p:sp>
          <p:nvSpPr>
            <p:cNvPr id="100" name="矩形 99">
              <a:extLst>
                <a:ext uri="{FF2B5EF4-FFF2-40B4-BE49-F238E27FC236}">
                  <a16:creationId xmlns:a16="http://schemas.microsoft.com/office/drawing/2014/main" id="{2B0F3EB6-4213-C115-F90A-56041C47E25F}"/>
                </a:ext>
              </a:extLst>
            </p:cNvPr>
            <p:cNvSpPr/>
            <p:nvPr/>
          </p:nvSpPr>
          <p:spPr>
            <a:xfrm>
              <a:off x="9700636" y="3842670"/>
              <a:ext cx="316191" cy="832152"/>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omic Sans MS" panose="030F0702030302020204" pitchFamily="66" charset="0"/>
                </a:rPr>
                <a:t>W</a:t>
              </a:r>
              <a:r>
                <a:rPr lang="en-US" altLang="zh-CN" sz="700" b="1" baseline="-25000" dirty="0">
                  <a:solidFill>
                    <a:schemeClr val="tx1"/>
                  </a:solidFill>
                  <a:latin typeface="Comic Sans MS" panose="030F0702030302020204" pitchFamily="66" charset="0"/>
                </a:rPr>
                <a:t>1</a:t>
              </a:r>
              <a:endParaRPr lang="zh-CN" altLang="en-US" sz="1000" b="1" baseline="-25000" dirty="0">
                <a:solidFill>
                  <a:schemeClr val="tx1"/>
                </a:solidFill>
                <a:latin typeface="Comic Sans MS" panose="030F0702030302020204" pitchFamily="66" charset="0"/>
              </a:endParaRPr>
            </a:p>
          </p:txBody>
        </p:sp>
        <p:sp>
          <p:nvSpPr>
            <p:cNvPr id="102" name="矩形 101">
              <a:extLst>
                <a:ext uri="{FF2B5EF4-FFF2-40B4-BE49-F238E27FC236}">
                  <a16:creationId xmlns:a16="http://schemas.microsoft.com/office/drawing/2014/main" id="{3AE229A8-F9C9-DD16-B2F6-998CC0F2A9F3}"/>
                </a:ext>
              </a:extLst>
            </p:cNvPr>
            <p:cNvSpPr/>
            <p:nvPr/>
          </p:nvSpPr>
          <p:spPr>
            <a:xfrm>
              <a:off x="9702620" y="4819746"/>
              <a:ext cx="316191" cy="832152"/>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omic Sans MS" panose="030F0702030302020204" pitchFamily="66" charset="0"/>
                </a:rPr>
                <a:t>W</a:t>
              </a:r>
              <a:r>
                <a:rPr lang="en-US" altLang="zh-CN" sz="700" b="1" baseline="-25000" dirty="0">
                  <a:solidFill>
                    <a:schemeClr val="tx1"/>
                  </a:solidFill>
                  <a:latin typeface="Comic Sans MS" panose="030F0702030302020204" pitchFamily="66" charset="0"/>
                </a:rPr>
                <a:t>2</a:t>
              </a:r>
              <a:endParaRPr lang="zh-CN" altLang="en-US" sz="1000" b="1" baseline="-25000" dirty="0">
                <a:solidFill>
                  <a:schemeClr val="tx1"/>
                </a:solidFill>
                <a:latin typeface="Comic Sans MS" panose="030F0702030302020204" pitchFamily="66" charset="0"/>
              </a:endParaRPr>
            </a:p>
          </p:txBody>
        </p:sp>
        <p:pic>
          <p:nvPicPr>
            <p:cNvPr id="103" name="图片 102">
              <a:extLst>
                <a:ext uri="{FF2B5EF4-FFF2-40B4-BE49-F238E27FC236}">
                  <a16:creationId xmlns:a16="http://schemas.microsoft.com/office/drawing/2014/main" id="{1E2EABB0-BB07-D759-DA25-F8E5CBBA9E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8339" y="4820313"/>
              <a:ext cx="471168" cy="770784"/>
            </a:xfrm>
            <a:prstGeom prst="rect">
              <a:avLst/>
            </a:prstGeom>
          </p:spPr>
        </p:pic>
        <p:sp>
          <p:nvSpPr>
            <p:cNvPr id="104" name="箭头: 右 103">
              <a:extLst>
                <a:ext uri="{FF2B5EF4-FFF2-40B4-BE49-F238E27FC236}">
                  <a16:creationId xmlns:a16="http://schemas.microsoft.com/office/drawing/2014/main" id="{BD391AC5-1E17-9DA3-7925-AF6617020270}"/>
                </a:ext>
              </a:extLst>
            </p:cNvPr>
            <p:cNvSpPr/>
            <p:nvPr/>
          </p:nvSpPr>
          <p:spPr>
            <a:xfrm rot="19863989">
              <a:off x="8785150" y="4440881"/>
              <a:ext cx="246829" cy="188336"/>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箭头: 右 104">
              <a:extLst>
                <a:ext uri="{FF2B5EF4-FFF2-40B4-BE49-F238E27FC236}">
                  <a16:creationId xmlns:a16="http://schemas.microsoft.com/office/drawing/2014/main" id="{F9FCAC3F-9819-B783-64A6-FF9217D9FDA6}"/>
                </a:ext>
              </a:extLst>
            </p:cNvPr>
            <p:cNvSpPr/>
            <p:nvPr/>
          </p:nvSpPr>
          <p:spPr>
            <a:xfrm rot="2029126">
              <a:off x="8791515" y="4817086"/>
              <a:ext cx="277134" cy="166313"/>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1290F2BB-5471-94AA-6401-F839E9315688}"/>
                </a:ext>
              </a:extLst>
            </p:cNvPr>
            <p:cNvSpPr/>
            <p:nvPr/>
          </p:nvSpPr>
          <p:spPr>
            <a:xfrm>
              <a:off x="10297994" y="3755555"/>
              <a:ext cx="421440" cy="762885"/>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latin typeface="Comic Sans MS" panose="030F0702030302020204" pitchFamily="66" charset="0"/>
                </a:rPr>
                <a:t>Y</a:t>
              </a:r>
              <a:r>
                <a:rPr lang="en-US" altLang="zh-CN" sz="1050" b="1" baseline="-25000" dirty="0">
                  <a:solidFill>
                    <a:schemeClr val="tx1"/>
                  </a:solidFill>
                  <a:latin typeface="Comic Sans MS" panose="030F0702030302020204" pitchFamily="66" charset="0"/>
                </a:rPr>
                <a:t>1</a:t>
              </a:r>
              <a:endParaRPr lang="zh-CN" altLang="en-US" sz="1600" b="1" baseline="-25000" dirty="0">
                <a:solidFill>
                  <a:schemeClr val="tx1"/>
                </a:solidFill>
                <a:latin typeface="Comic Sans MS" panose="030F0702030302020204" pitchFamily="66" charset="0"/>
              </a:endParaRPr>
            </a:p>
          </p:txBody>
        </p:sp>
        <p:sp>
          <p:nvSpPr>
            <p:cNvPr id="107" name="矩形 106">
              <a:extLst>
                <a:ext uri="{FF2B5EF4-FFF2-40B4-BE49-F238E27FC236}">
                  <a16:creationId xmlns:a16="http://schemas.microsoft.com/office/drawing/2014/main" id="{E975AC9B-9D6F-9D7D-EC65-FD6C03FFBF5B}"/>
                </a:ext>
              </a:extLst>
            </p:cNvPr>
            <p:cNvSpPr/>
            <p:nvPr/>
          </p:nvSpPr>
          <p:spPr>
            <a:xfrm>
              <a:off x="10291983" y="5046452"/>
              <a:ext cx="427451" cy="762885"/>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Comic Sans MS" panose="030F0702030302020204" pitchFamily="66" charset="0"/>
                </a:rPr>
                <a:t>Y</a:t>
              </a:r>
              <a:r>
                <a:rPr lang="en-US" altLang="zh-CN" sz="1200" b="1" baseline="-25000" dirty="0">
                  <a:solidFill>
                    <a:schemeClr val="tx1"/>
                  </a:solidFill>
                  <a:latin typeface="Comic Sans MS" panose="030F0702030302020204" pitchFamily="66" charset="0"/>
                </a:rPr>
                <a:t>2</a:t>
              </a:r>
              <a:endParaRPr lang="zh-CN" altLang="en-US" sz="1600" b="1" baseline="-25000" dirty="0">
                <a:solidFill>
                  <a:schemeClr val="tx1"/>
                </a:solidFill>
                <a:latin typeface="Comic Sans MS" panose="030F0702030302020204" pitchFamily="66" charset="0"/>
              </a:endParaRPr>
            </a:p>
          </p:txBody>
        </p:sp>
        <p:sp>
          <p:nvSpPr>
            <p:cNvPr id="108" name="箭头: 右 107">
              <a:extLst>
                <a:ext uri="{FF2B5EF4-FFF2-40B4-BE49-F238E27FC236}">
                  <a16:creationId xmlns:a16="http://schemas.microsoft.com/office/drawing/2014/main" id="{5A4C2699-E9CC-302D-D203-9A8A194A3996}"/>
                </a:ext>
              </a:extLst>
            </p:cNvPr>
            <p:cNvSpPr/>
            <p:nvPr/>
          </p:nvSpPr>
          <p:spPr>
            <a:xfrm rot="19863989">
              <a:off x="10053610" y="4123726"/>
              <a:ext cx="246829" cy="188336"/>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箭头: 右 108">
              <a:extLst>
                <a:ext uri="{FF2B5EF4-FFF2-40B4-BE49-F238E27FC236}">
                  <a16:creationId xmlns:a16="http://schemas.microsoft.com/office/drawing/2014/main" id="{B0BD172F-60A0-2F90-326C-05139AAE740F}"/>
                </a:ext>
              </a:extLst>
            </p:cNvPr>
            <p:cNvSpPr/>
            <p:nvPr/>
          </p:nvSpPr>
          <p:spPr>
            <a:xfrm rot="2029126">
              <a:off x="10020135" y="5182666"/>
              <a:ext cx="277134" cy="166313"/>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箭头: 右 109">
              <a:extLst>
                <a:ext uri="{FF2B5EF4-FFF2-40B4-BE49-F238E27FC236}">
                  <a16:creationId xmlns:a16="http://schemas.microsoft.com/office/drawing/2014/main" id="{F2F3CB87-2582-31A6-91EC-C2AA0C3B1D22}"/>
                </a:ext>
              </a:extLst>
            </p:cNvPr>
            <p:cNvSpPr/>
            <p:nvPr/>
          </p:nvSpPr>
          <p:spPr>
            <a:xfrm>
              <a:off x="10770708" y="4748831"/>
              <a:ext cx="437772" cy="207155"/>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A75B9A26-44EA-1834-A505-65833186895E}"/>
                </a:ext>
              </a:extLst>
            </p:cNvPr>
            <p:cNvSpPr/>
            <p:nvPr/>
          </p:nvSpPr>
          <p:spPr>
            <a:xfrm>
              <a:off x="11360071" y="4355630"/>
              <a:ext cx="583109" cy="850452"/>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Y</a:t>
              </a:r>
              <a:endParaRPr lang="zh-CN" altLang="en-US" b="1" dirty="0">
                <a:solidFill>
                  <a:schemeClr val="tx1"/>
                </a:solidFill>
                <a:latin typeface="Comic Sans MS" panose="030F0702030302020204" pitchFamily="66" charset="0"/>
              </a:endParaRPr>
            </a:p>
          </p:txBody>
        </p:sp>
      </p:gr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5C40DED5-E7E1-B674-F0F2-A3F038EDE401}"/>
                  </a:ext>
                </a:extLst>
              </p:cNvPr>
              <p:cNvSpPr txBox="1"/>
              <p:nvPr/>
            </p:nvSpPr>
            <p:spPr>
              <a:xfrm>
                <a:off x="399533" y="5541007"/>
                <a:ext cx="3513440" cy="641907"/>
              </a:xfrm>
              <a:prstGeom prst="rect">
                <a:avLst/>
              </a:prstGeom>
              <a:noFill/>
            </p:spPr>
            <p:txBody>
              <a:bodyPr wrap="square" rtlCol="0">
                <a:spAutoFit/>
              </a:bodyPr>
              <a:lstStyle/>
              <a:p>
                <a:r>
                  <a:rPr lang="en-US" altLang="zh-CN" sz="2400" b="1" dirty="0">
                    <a:latin typeface="Comic Sans MS" panose="030F0702030302020204" pitchFamily="66" charset="0"/>
                  </a:rPr>
                  <a:t>[x</a:t>
                </a:r>
                <a:r>
                  <a:rPr lang="en-US" altLang="zh-CN" sz="2400" b="1" baseline="-25000" dirty="0">
                    <a:latin typeface="Comic Sans MS" panose="030F0702030302020204" pitchFamily="66" charset="0"/>
                  </a:rPr>
                  <a:t>1</a:t>
                </a:r>
                <a:r>
                  <a:rPr lang="en-US" altLang="zh-CN" sz="2400" b="1" dirty="0">
                    <a:latin typeface="Comic Sans MS" panose="030F0702030302020204" pitchFamily="66" charset="0"/>
                  </a:rPr>
                  <a:t>,x</a:t>
                </a:r>
                <a:r>
                  <a:rPr lang="en-US" altLang="zh-CN" sz="2400" b="1" baseline="-25000" dirty="0">
                    <a:latin typeface="Comic Sans MS" panose="030F0702030302020204" pitchFamily="66" charset="0"/>
                  </a:rPr>
                  <a:t>2</a:t>
                </a:r>
                <a:r>
                  <a:rPr lang="en-US" altLang="zh-CN" sz="2400" b="1" dirty="0">
                    <a:latin typeface="Comic Sans MS" panose="030F0702030302020204" pitchFamily="66" charset="0"/>
                  </a:rPr>
                  <a:t>] </a:t>
                </a:r>
                <a:r>
                  <a:rPr lang="en-US" altLang="zh-CN" sz="2400" b="1" baseline="-25000" dirty="0">
                    <a:latin typeface="Comic Sans MS" panose="030F0702030302020204" pitchFamily="66" charset="0"/>
                  </a:rPr>
                  <a:t>*</a:t>
                </a:r>
                <a:r>
                  <a:rPr lang="en-US" altLang="zh-CN" sz="2400" b="1" dirty="0">
                    <a:latin typeface="Comic Sans MS" panose="030F0702030302020204" pitchFamily="66" charset="0"/>
                  </a:rPr>
                  <a:t> </a:t>
                </a:r>
                <a14:m>
                  <m:oMath xmlns:m="http://schemas.openxmlformats.org/officeDocument/2006/math">
                    <m:m>
                      <m:mPr>
                        <m:mcs>
                          <m:mc>
                            <m:mcPr>
                              <m:count m:val="1"/>
                              <m:mcJc m:val="center"/>
                            </m:mcPr>
                          </m:mc>
                        </m:mcs>
                        <m:ctrlPr>
                          <a:rPr lang="en-US" altLang="zh-CN" sz="2400" b="1" i="1" smtClean="0">
                            <a:latin typeface="Cambria Math" panose="02040503050406030204" pitchFamily="18" charset="0"/>
                          </a:rPr>
                        </m:ctrlPr>
                      </m:mPr>
                      <m:mr>
                        <m:e>
                          <m:r>
                            <m:rPr>
                              <m:sty m:val="p"/>
                              <m:brk m:alnAt="7"/>
                            </m:rPr>
                            <a:rPr lang="en-US" altLang="zh-CN" sz="2400" b="1" i="1">
                              <a:latin typeface="Cambria Math" panose="02040503050406030204" pitchFamily="18" charset="0"/>
                            </a:rPr>
                            <m:t>w</m:t>
                          </m:r>
                          <m:r>
                            <a:rPr lang="en-US" altLang="zh-CN" sz="2400" b="1" i="1" baseline="-25000" smtClean="0">
                              <a:latin typeface="Cambria Math" panose="02040503050406030204" pitchFamily="18" charset="0"/>
                            </a:rPr>
                            <m:t>𝟏</m:t>
                          </m:r>
                        </m:e>
                      </m:mr>
                      <m:mr>
                        <m:e>
                          <m:r>
                            <m:rPr>
                              <m:sty m:val="p"/>
                            </m:rPr>
                            <a:rPr lang="en-US" altLang="zh-CN" sz="2400" b="1" i="1">
                              <a:latin typeface="Cambria Math" panose="02040503050406030204" pitchFamily="18" charset="0"/>
                            </a:rPr>
                            <m:t>w</m:t>
                          </m:r>
                          <m:r>
                            <a:rPr lang="en-US" altLang="zh-CN" sz="2400" b="1" i="1" baseline="-25000" smtClean="0">
                              <a:latin typeface="Cambria Math" panose="02040503050406030204" pitchFamily="18" charset="0"/>
                            </a:rPr>
                            <m:t>𝟐</m:t>
                          </m:r>
                        </m:e>
                      </m:mr>
                    </m:m>
                  </m:oMath>
                </a14:m>
                <a:r>
                  <a:rPr lang="en-US" altLang="zh-CN" sz="2400" b="1" dirty="0">
                    <a:latin typeface="Comic Sans MS" panose="030F0702030302020204" pitchFamily="66" charset="0"/>
                  </a:rPr>
                  <a:t> = Y</a:t>
                </a:r>
                <a:r>
                  <a:rPr lang="en-US" altLang="zh-CN" sz="2400" b="1" baseline="-25000" dirty="0">
                    <a:latin typeface="Comic Sans MS" panose="030F0702030302020204" pitchFamily="66" charset="0"/>
                  </a:rPr>
                  <a:t>1</a:t>
                </a:r>
                <a:r>
                  <a:rPr lang="en-US" altLang="zh-CN" sz="2400" b="1" dirty="0">
                    <a:latin typeface="Comic Sans MS" panose="030F0702030302020204" pitchFamily="66" charset="0"/>
                  </a:rPr>
                  <a:t>+Y</a:t>
                </a:r>
                <a:r>
                  <a:rPr lang="en-US" altLang="zh-CN" sz="2400" b="1" baseline="-25000" dirty="0">
                    <a:latin typeface="Comic Sans MS" panose="030F0702030302020204" pitchFamily="66" charset="0"/>
                  </a:rPr>
                  <a:t>2</a:t>
                </a:r>
                <a:r>
                  <a:rPr lang="en-US" altLang="zh-CN" sz="2400" b="1" dirty="0">
                    <a:latin typeface="Comic Sans MS" panose="030F0702030302020204" pitchFamily="66" charset="0"/>
                  </a:rPr>
                  <a:t> </a:t>
                </a:r>
              </a:p>
            </p:txBody>
          </p:sp>
        </mc:Choice>
        <mc:Fallback xmlns="">
          <p:sp>
            <p:nvSpPr>
              <p:cNvPr id="114" name="文本框 113">
                <a:extLst>
                  <a:ext uri="{FF2B5EF4-FFF2-40B4-BE49-F238E27FC236}">
                    <a16:creationId xmlns:a16="http://schemas.microsoft.com/office/drawing/2014/main" id="{5C40DED5-E7E1-B674-F0F2-A3F038EDE401}"/>
                  </a:ext>
                </a:extLst>
              </p:cNvPr>
              <p:cNvSpPr txBox="1">
                <a:spLocks noRot="1" noChangeAspect="1" noMove="1" noResize="1" noEditPoints="1" noAdjustHandles="1" noChangeArrowheads="1" noChangeShapeType="1" noTextEdit="1"/>
              </p:cNvSpPr>
              <p:nvPr/>
            </p:nvSpPr>
            <p:spPr>
              <a:xfrm>
                <a:off x="399533" y="5541007"/>
                <a:ext cx="3513440" cy="641907"/>
              </a:xfrm>
              <a:prstGeom prst="rect">
                <a:avLst/>
              </a:prstGeom>
              <a:blipFill>
                <a:blip r:embed="rId4"/>
                <a:stretch>
                  <a:fillRect l="-2778" b="-8571"/>
                </a:stretch>
              </a:blipFill>
            </p:spPr>
            <p:txBody>
              <a:bodyPr/>
              <a:lstStyle/>
              <a:p>
                <a:r>
                  <a:rPr lang="zh-CN" altLang="en-US">
                    <a:noFill/>
                  </a:rPr>
                  <a:t> </a:t>
                </a:r>
              </a:p>
            </p:txBody>
          </p:sp>
        </mc:Fallback>
      </mc:AlternateContent>
      <p:grpSp>
        <p:nvGrpSpPr>
          <p:cNvPr id="128" name="组合 127">
            <a:extLst>
              <a:ext uri="{FF2B5EF4-FFF2-40B4-BE49-F238E27FC236}">
                <a16:creationId xmlns:a16="http://schemas.microsoft.com/office/drawing/2014/main" id="{869866B6-E341-0982-7860-4F1D5A43E728}"/>
              </a:ext>
            </a:extLst>
          </p:cNvPr>
          <p:cNvGrpSpPr/>
          <p:nvPr/>
        </p:nvGrpSpPr>
        <p:grpSpPr>
          <a:xfrm>
            <a:off x="3601797" y="5602709"/>
            <a:ext cx="4107104" cy="920290"/>
            <a:chOff x="3601797" y="5361312"/>
            <a:chExt cx="6429019" cy="1161688"/>
          </a:xfrm>
        </p:grpSpPr>
        <p:sp>
          <p:nvSpPr>
            <p:cNvPr id="116" name="矩形 115">
              <a:extLst>
                <a:ext uri="{FF2B5EF4-FFF2-40B4-BE49-F238E27FC236}">
                  <a16:creationId xmlns:a16="http://schemas.microsoft.com/office/drawing/2014/main" id="{3CF0023A-4DF1-1EAB-3846-F32D8F18D13C}"/>
                </a:ext>
              </a:extLst>
            </p:cNvPr>
            <p:cNvSpPr/>
            <p:nvPr/>
          </p:nvSpPr>
          <p:spPr>
            <a:xfrm>
              <a:off x="3601797" y="5397098"/>
              <a:ext cx="467695" cy="991151"/>
            </a:xfrm>
            <a:prstGeom prst="rect">
              <a:avLst/>
            </a:prstGeom>
            <a:solidFill>
              <a:schemeClr val="accent4">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latin typeface="Comic Sans MS" panose="030F0702030302020204" pitchFamily="66" charset="0"/>
                </a:rPr>
                <a:t>x</a:t>
              </a:r>
              <a:r>
                <a:rPr lang="en-US" altLang="zh-CN" sz="900" b="1" baseline="-25000" dirty="0">
                  <a:solidFill>
                    <a:schemeClr val="tx1"/>
                  </a:solidFill>
                  <a:latin typeface="Comic Sans MS" panose="030F0702030302020204" pitchFamily="66" charset="0"/>
                </a:rPr>
                <a:t>1</a:t>
              </a:r>
              <a:endParaRPr lang="zh-CN" altLang="en-US" b="1" baseline="-25000" dirty="0">
                <a:solidFill>
                  <a:schemeClr val="tx1"/>
                </a:solidFill>
                <a:latin typeface="Comic Sans MS" panose="030F0702030302020204" pitchFamily="66" charset="0"/>
              </a:endParaRPr>
            </a:p>
          </p:txBody>
        </p:sp>
        <p:sp>
          <p:nvSpPr>
            <p:cNvPr id="117" name="矩形 116">
              <a:extLst>
                <a:ext uri="{FF2B5EF4-FFF2-40B4-BE49-F238E27FC236}">
                  <a16:creationId xmlns:a16="http://schemas.microsoft.com/office/drawing/2014/main" id="{9A2B399B-1D84-1471-0E2F-0011590F3628}"/>
                </a:ext>
              </a:extLst>
            </p:cNvPr>
            <p:cNvSpPr/>
            <p:nvPr/>
          </p:nvSpPr>
          <p:spPr>
            <a:xfrm>
              <a:off x="4116727" y="5397098"/>
              <a:ext cx="467695" cy="991151"/>
            </a:xfrm>
            <a:prstGeom prst="rect">
              <a:avLst/>
            </a:prstGeom>
            <a:solidFill>
              <a:schemeClr val="accent4">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latin typeface="Comic Sans MS" panose="030F0702030302020204" pitchFamily="66" charset="0"/>
                </a:rPr>
                <a:t>x</a:t>
              </a:r>
              <a:r>
                <a:rPr lang="en-US" altLang="zh-CN" sz="900" b="1" baseline="-25000" dirty="0">
                  <a:solidFill>
                    <a:schemeClr val="tx1"/>
                  </a:solidFill>
                  <a:latin typeface="Comic Sans MS" panose="030F0702030302020204" pitchFamily="66" charset="0"/>
                </a:rPr>
                <a:t>2</a:t>
              </a:r>
              <a:endParaRPr lang="zh-CN" altLang="en-US" sz="900" b="1" baseline="-25000" dirty="0">
                <a:solidFill>
                  <a:schemeClr val="tx1"/>
                </a:solidFill>
                <a:latin typeface="Comic Sans MS" panose="030F0702030302020204" pitchFamily="66" charset="0"/>
              </a:endParaRPr>
            </a:p>
          </p:txBody>
        </p:sp>
        <p:sp>
          <p:nvSpPr>
            <p:cNvPr id="119" name="矩形 118">
              <a:extLst>
                <a:ext uri="{FF2B5EF4-FFF2-40B4-BE49-F238E27FC236}">
                  <a16:creationId xmlns:a16="http://schemas.microsoft.com/office/drawing/2014/main" id="{7F47CAA9-9E18-B73A-C293-0F503EA18354}"/>
                </a:ext>
              </a:extLst>
            </p:cNvPr>
            <p:cNvSpPr/>
            <p:nvPr/>
          </p:nvSpPr>
          <p:spPr>
            <a:xfrm>
              <a:off x="4996053" y="5361312"/>
              <a:ext cx="969624" cy="557319"/>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W</a:t>
              </a:r>
              <a:r>
                <a:rPr lang="en-US" altLang="zh-CN" b="1" baseline="-25000" dirty="0">
                  <a:solidFill>
                    <a:schemeClr val="tx1"/>
                  </a:solidFill>
                  <a:latin typeface="Comic Sans MS" panose="030F0702030302020204" pitchFamily="66" charset="0"/>
                </a:rPr>
                <a:t>1</a:t>
              </a:r>
              <a:endParaRPr lang="zh-CN" altLang="en-US" b="1" baseline="-25000" dirty="0">
                <a:solidFill>
                  <a:schemeClr val="tx1"/>
                </a:solidFill>
                <a:latin typeface="Comic Sans MS" panose="030F0702030302020204" pitchFamily="66" charset="0"/>
              </a:endParaRPr>
            </a:p>
          </p:txBody>
        </p:sp>
        <p:sp>
          <p:nvSpPr>
            <p:cNvPr id="120" name="矩形 119">
              <a:extLst>
                <a:ext uri="{FF2B5EF4-FFF2-40B4-BE49-F238E27FC236}">
                  <a16:creationId xmlns:a16="http://schemas.microsoft.com/office/drawing/2014/main" id="{6D0E9D4E-6F28-0591-38E4-6F6A821E8EE9}"/>
                </a:ext>
              </a:extLst>
            </p:cNvPr>
            <p:cNvSpPr/>
            <p:nvPr/>
          </p:nvSpPr>
          <p:spPr>
            <a:xfrm>
              <a:off x="5001282" y="5965681"/>
              <a:ext cx="969624" cy="557319"/>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W</a:t>
              </a:r>
              <a:r>
                <a:rPr lang="en-US" altLang="zh-CN" b="1" baseline="-25000" dirty="0">
                  <a:solidFill>
                    <a:schemeClr val="tx1"/>
                  </a:solidFill>
                  <a:latin typeface="Comic Sans MS" panose="030F0702030302020204" pitchFamily="66" charset="0"/>
                </a:rPr>
                <a:t>2</a:t>
              </a:r>
              <a:endParaRPr lang="zh-CN" altLang="en-US" b="1" baseline="-25000" dirty="0">
                <a:solidFill>
                  <a:schemeClr val="tx1"/>
                </a:solidFill>
                <a:latin typeface="Comic Sans MS" panose="030F0702030302020204" pitchFamily="66" charset="0"/>
              </a:endParaRPr>
            </a:p>
          </p:txBody>
        </p:sp>
        <p:sp>
          <p:nvSpPr>
            <p:cNvPr id="121" name="文本框 120">
              <a:extLst>
                <a:ext uri="{FF2B5EF4-FFF2-40B4-BE49-F238E27FC236}">
                  <a16:creationId xmlns:a16="http://schemas.microsoft.com/office/drawing/2014/main" id="{2B55421F-7E0C-17E0-109B-A0CC4888A8E9}"/>
                </a:ext>
              </a:extLst>
            </p:cNvPr>
            <p:cNvSpPr txBox="1"/>
            <p:nvPr/>
          </p:nvSpPr>
          <p:spPr>
            <a:xfrm>
              <a:off x="4594275" y="5768599"/>
              <a:ext cx="162477" cy="369332"/>
            </a:xfrm>
            <a:prstGeom prst="rect">
              <a:avLst/>
            </a:prstGeom>
            <a:noFill/>
          </p:spPr>
          <p:txBody>
            <a:bodyPr wrap="square" rtlCol="0">
              <a:spAutoFit/>
            </a:bodyPr>
            <a:lstStyle/>
            <a:p>
              <a:r>
                <a:rPr lang="zh-CN" altLang="en-US" dirty="0"/>
                <a:t>✖</a:t>
              </a:r>
            </a:p>
          </p:txBody>
        </p:sp>
        <p:sp>
          <p:nvSpPr>
            <p:cNvPr id="122" name="文本框 121">
              <a:extLst>
                <a:ext uri="{FF2B5EF4-FFF2-40B4-BE49-F238E27FC236}">
                  <a16:creationId xmlns:a16="http://schemas.microsoft.com/office/drawing/2014/main" id="{43706F50-B554-D63B-BF22-71F6A3B7942C}"/>
                </a:ext>
              </a:extLst>
            </p:cNvPr>
            <p:cNvSpPr txBox="1"/>
            <p:nvPr/>
          </p:nvSpPr>
          <p:spPr>
            <a:xfrm>
              <a:off x="5926686" y="5661840"/>
              <a:ext cx="225373" cy="461665"/>
            </a:xfrm>
            <a:prstGeom prst="rect">
              <a:avLst/>
            </a:prstGeom>
            <a:noFill/>
          </p:spPr>
          <p:txBody>
            <a:bodyPr wrap="square" rtlCol="0">
              <a:spAutoFit/>
            </a:bodyPr>
            <a:lstStyle/>
            <a:p>
              <a:r>
                <a:rPr lang="zh-CN" altLang="en-US" sz="2400" b="1" dirty="0">
                  <a:latin typeface="Comic Sans MS" panose="030F0702030302020204" pitchFamily="66" charset="0"/>
                </a:rPr>
                <a:t>＝</a:t>
              </a:r>
              <a:endParaRPr lang="zh-CN" altLang="en-US" b="1" dirty="0">
                <a:latin typeface="Comic Sans MS" panose="030F0702030302020204" pitchFamily="66" charset="0"/>
              </a:endParaRPr>
            </a:p>
          </p:txBody>
        </p:sp>
        <p:sp>
          <p:nvSpPr>
            <p:cNvPr id="123" name="矩形 122">
              <a:extLst>
                <a:ext uri="{FF2B5EF4-FFF2-40B4-BE49-F238E27FC236}">
                  <a16:creationId xmlns:a16="http://schemas.microsoft.com/office/drawing/2014/main" id="{F5E685E0-ECD9-A0E6-7E04-99A9BE4387E1}"/>
                </a:ext>
              </a:extLst>
            </p:cNvPr>
            <p:cNvSpPr/>
            <p:nvPr/>
          </p:nvSpPr>
          <p:spPr>
            <a:xfrm>
              <a:off x="6487712" y="5625307"/>
              <a:ext cx="837364" cy="706200"/>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Y</a:t>
              </a:r>
              <a:r>
                <a:rPr lang="en-US" altLang="zh-CN" b="1" baseline="-25000" dirty="0">
                  <a:solidFill>
                    <a:schemeClr val="tx1"/>
                  </a:solidFill>
                  <a:latin typeface="Comic Sans MS" panose="030F0702030302020204" pitchFamily="66" charset="0"/>
                </a:rPr>
                <a:t>1</a:t>
              </a:r>
              <a:endParaRPr lang="zh-CN" altLang="en-US" b="1" baseline="-25000" dirty="0">
                <a:solidFill>
                  <a:schemeClr val="tx1"/>
                </a:solidFill>
                <a:latin typeface="Comic Sans MS" panose="030F0702030302020204" pitchFamily="66" charset="0"/>
              </a:endParaRPr>
            </a:p>
          </p:txBody>
        </p:sp>
        <p:sp>
          <p:nvSpPr>
            <p:cNvPr id="124" name="矩形 123">
              <a:extLst>
                <a:ext uri="{FF2B5EF4-FFF2-40B4-BE49-F238E27FC236}">
                  <a16:creationId xmlns:a16="http://schemas.microsoft.com/office/drawing/2014/main" id="{24FC3DA2-F377-C1A8-6D17-6DD2992EFD7A}"/>
                </a:ext>
              </a:extLst>
            </p:cNvPr>
            <p:cNvSpPr/>
            <p:nvPr/>
          </p:nvSpPr>
          <p:spPr>
            <a:xfrm>
              <a:off x="7589140" y="5637662"/>
              <a:ext cx="800229" cy="706200"/>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Y</a:t>
              </a:r>
              <a:r>
                <a:rPr lang="en-US" altLang="zh-CN" b="1" baseline="-25000" dirty="0">
                  <a:solidFill>
                    <a:schemeClr val="tx1"/>
                  </a:solidFill>
                  <a:latin typeface="Comic Sans MS" panose="030F0702030302020204" pitchFamily="66" charset="0"/>
                </a:rPr>
                <a:t>2</a:t>
              </a:r>
              <a:endParaRPr lang="zh-CN" altLang="en-US" b="1" baseline="-25000" dirty="0">
                <a:solidFill>
                  <a:schemeClr val="tx1"/>
                </a:solidFill>
                <a:latin typeface="Comic Sans MS" panose="030F0702030302020204" pitchFamily="66" charset="0"/>
              </a:endParaRPr>
            </a:p>
          </p:txBody>
        </p:sp>
        <p:sp>
          <p:nvSpPr>
            <p:cNvPr id="125" name="文本框 124">
              <a:extLst>
                <a:ext uri="{FF2B5EF4-FFF2-40B4-BE49-F238E27FC236}">
                  <a16:creationId xmlns:a16="http://schemas.microsoft.com/office/drawing/2014/main" id="{961B21B2-F6E3-DC96-B42F-6A4B633B3FD0}"/>
                </a:ext>
              </a:extLst>
            </p:cNvPr>
            <p:cNvSpPr txBox="1"/>
            <p:nvPr/>
          </p:nvSpPr>
          <p:spPr>
            <a:xfrm>
              <a:off x="7162054" y="5640173"/>
              <a:ext cx="306351" cy="461665"/>
            </a:xfrm>
            <a:prstGeom prst="rect">
              <a:avLst/>
            </a:prstGeom>
            <a:noFill/>
          </p:spPr>
          <p:txBody>
            <a:bodyPr wrap="square" rtlCol="0">
              <a:spAutoFit/>
            </a:bodyPr>
            <a:lstStyle/>
            <a:p>
              <a:r>
                <a:rPr lang="en-US" altLang="zh-CN" sz="2400" b="1" dirty="0">
                  <a:latin typeface="Comic Sans MS" panose="030F0702030302020204" pitchFamily="66" charset="0"/>
                </a:rPr>
                <a:t>+</a:t>
              </a:r>
              <a:endParaRPr lang="zh-CN" altLang="en-US" b="1" dirty="0">
                <a:latin typeface="Comic Sans MS" panose="030F0702030302020204" pitchFamily="66" charset="0"/>
              </a:endParaRPr>
            </a:p>
          </p:txBody>
        </p:sp>
        <p:sp>
          <p:nvSpPr>
            <p:cNvPr id="126" name="文本框 125">
              <a:extLst>
                <a:ext uri="{FF2B5EF4-FFF2-40B4-BE49-F238E27FC236}">
                  <a16:creationId xmlns:a16="http://schemas.microsoft.com/office/drawing/2014/main" id="{864D37DD-2456-AAA3-452E-E0C5A6F99604}"/>
                </a:ext>
              </a:extLst>
            </p:cNvPr>
            <p:cNvSpPr txBox="1"/>
            <p:nvPr/>
          </p:nvSpPr>
          <p:spPr>
            <a:xfrm>
              <a:off x="8227986" y="5661839"/>
              <a:ext cx="225373" cy="461665"/>
            </a:xfrm>
            <a:prstGeom prst="rect">
              <a:avLst/>
            </a:prstGeom>
            <a:noFill/>
          </p:spPr>
          <p:txBody>
            <a:bodyPr wrap="square" rtlCol="0">
              <a:spAutoFit/>
            </a:bodyPr>
            <a:lstStyle/>
            <a:p>
              <a:r>
                <a:rPr lang="zh-CN" altLang="en-US" sz="2400" b="1" dirty="0">
                  <a:latin typeface="Comic Sans MS" panose="030F0702030302020204" pitchFamily="66" charset="0"/>
                </a:rPr>
                <a:t>＝</a:t>
              </a:r>
              <a:endParaRPr lang="zh-CN" altLang="en-US" b="1" dirty="0">
                <a:latin typeface="Comic Sans MS" panose="030F0702030302020204" pitchFamily="66" charset="0"/>
              </a:endParaRPr>
            </a:p>
          </p:txBody>
        </p:sp>
        <p:sp>
          <p:nvSpPr>
            <p:cNvPr id="127" name="矩形 126">
              <a:extLst>
                <a:ext uri="{FF2B5EF4-FFF2-40B4-BE49-F238E27FC236}">
                  <a16:creationId xmlns:a16="http://schemas.microsoft.com/office/drawing/2014/main" id="{61D2EDA7-F8ED-F843-09C4-91EFDD94C4FD}"/>
                </a:ext>
              </a:extLst>
            </p:cNvPr>
            <p:cNvSpPr/>
            <p:nvPr/>
          </p:nvSpPr>
          <p:spPr>
            <a:xfrm>
              <a:off x="8832242" y="5470106"/>
              <a:ext cx="1198574" cy="991150"/>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Y</a:t>
              </a:r>
              <a:endParaRPr lang="zh-CN" altLang="en-US" b="1" dirty="0">
                <a:solidFill>
                  <a:schemeClr val="tx1"/>
                </a:solidFill>
                <a:latin typeface="Comic Sans MS" panose="030F0702030302020204" pitchFamily="66" charset="0"/>
              </a:endParaRPr>
            </a:p>
          </p:txBody>
        </p:sp>
      </p:grpSp>
      <p:grpSp>
        <p:nvGrpSpPr>
          <p:cNvPr id="145" name="组合 144">
            <a:extLst>
              <a:ext uri="{FF2B5EF4-FFF2-40B4-BE49-F238E27FC236}">
                <a16:creationId xmlns:a16="http://schemas.microsoft.com/office/drawing/2014/main" id="{2D95EB50-FAA3-4AFD-536B-255B63ADF4C1}"/>
              </a:ext>
            </a:extLst>
          </p:cNvPr>
          <p:cNvGrpSpPr/>
          <p:nvPr/>
        </p:nvGrpSpPr>
        <p:grpSpPr>
          <a:xfrm>
            <a:off x="8143876" y="5286402"/>
            <a:ext cx="3648591" cy="1384025"/>
            <a:chOff x="8143876" y="5286402"/>
            <a:chExt cx="3648591" cy="1384025"/>
          </a:xfrm>
        </p:grpSpPr>
        <p:grpSp>
          <p:nvGrpSpPr>
            <p:cNvPr id="129" name="组合 128">
              <a:extLst>
                <a:ext uri="{FF2B5EF4-FFF2-40B4-BE49-F238E27FC236}">
                  <a16:creationId xmlns:a16="http://schemas.microsoft.com/office/drawing/2014/main" id="{37F5BFC5-E96D-DD7A-F1FE-9367E3067CBE}"/>
                </a:ext>
              </a:extLst>
            </p:cNvPr>
            <p:cNvGrpSpPr/>
            <p:nvPr/>
          </p:nvGrpSpPr>
          <p:grpSpPr>
            <a:xfrm>
              <a:off x="8589120" y="5398689"/>
              <a:ext cx="3203347" cy="1271738"/>
              <a:chOff x="8758988" y="3755555"/>
              <a:chExt cx="3184192" cy="2053782"/>
            </a:xfrm>
          </p:grpSpPr>
          <p:pic>
            <p:nvPicPr>
              <p:cNvPr id="130" name="图片 129">
                <a:extLst>
                  <a:ext uri="{FF2B5EF4-FFF2-40B4-BE49-F238E27FC236}">
                    <a16:creationId xmlns:a16="http://schemas.microsoft.com/office/drawing/2014/main" id="{467C8B88-5512-0B1C-65CA-78DBF495B8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1702" y="3984084"/>
                <a:ext cx="436803" cy="720863"/>
              </a:xfrm>
              <a:prstGeom prst="rect">
                <a:avLst/>
              </a:prstGeom>
            </p:spPr>
          </p:pic>
          <p:sp>
            <p:nvSpPr>
              <p:cNvPr id="132" name="矩形 131">
                <a:extLst>
                  <a:ext uri="{FF2B5EF4-FFF2-40B4-BE49-F238E27FC236}">
                    <a16:creationId xmlns:a16="http://schemas.microsoft.com/office/drawing/2014/main" id="{F34CD643-B694-F6F6-D836-1E2654C4BCB4}"/>
                  </a:ext>
                </a:extLst>
              </p:cNvPr>
              <p:cNvSpPr/>
              <p:nvPr/>
            </p:nvSpPr>
            <p:spPr>
              <a:xfrm>
                <a:off x="9581389" y="4153932"/>
                <a:ext cx="459125" cy="401515"/>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omic Sans MS" panose="030F0702030302020204" pitchFamily="66" charset="0"/>
                  </a:rPr>
                  <a:t>W</a:t>
                </a:r>
                <a:r>
                  <a:rPr lang="en-US" altLang="zh-CN" sz="700" b="1" baseline="-25000" dirty="0">
                    <a:solidFill>
                      <a:schemeClr val="tx1"/>
                    </a:solidFill>
                    <a:latin typeface="Comic Sans MS" panose="030F0702030302020204" pitchFamily="66" charset="0"/>
                  </a:rPr>
                  <a:t>1</a:t>
                </a:r>
                <a:endParaRPr lang="zh-CN" altLang="en-US" sz="1000" b="1" baseline="-25000" dirty="0">
                  <a:solidFill>
                    <a:schemeClr val="tx1"/>
                  </a:solidFill>
                  <a:latin typeface="Comic Sans MS" panose="030F0702030302020204" pitchFamily="66" charset="0"/>
                </a:endParaRPr>
              </a:p>
            </p:txBody>
          </p:sp>
          <p:sp>
            <p:nvSpPr>
              <p:cNvPr id="133" name="矩形 132">
                <a:extLst>
                  <a:ext uri="{FF2B5EF4-FFF2-40B4-BE49-F238E27FC236}">
                    <a16:creationId xmlns:a16="http://schemas.microsoft.com/office/drawing/2014/main" id="{FAC6DFBB-73EF-BDD9-62F0-680E3AF63123}"/>
                  </a:ext>
                </a:extLst>
              </p:cNvPr>
              <p:cNvSpPr/>
              <p:nvPr/>
            </p:nvSpPr>
            <p:spPr>
              <a:xfrm>
                <a:off x="9582447" y="4813338"/>
                <a:ext cx="451710" cy="411755"/>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omic Sans MS" panose="030F0702030302020204" pitchFamily="66" charset="0"/>
                  </a:rPr>
                  <a:t>W</a:t>
                </a:r>
                <a:r>
                  <a:rPr lang="en-US" altLang="zh-CN" sz="700" b="1" baseline="-25000" dirty="0">
                    <a:solidFill>
                      <a:schemeClr val="tx1"/>
                    </a:solidFill>
                    <a:latin typeface="Comic Sans MS" panose="030F0702030302020204" pitchFamily="66" charset="0"/>
                  </a:rPr>
                  <a:t>2</a:t>
                </a:r>
                <a:endParaRPr lang="zh-CN" altLang="en-US" sz="1000" b="1" baseline="-25000" dirty="0">
                  <a:solidFill>
                    <a:schemeClr val="tx1"/>
                  </a:solidFill>
                  <a:latin typeface="Comic Sans MS" panose="030F0702030302020204" pitchFamily="66" charset="0"/>
                </a:endParaRPr>
              </a:p>
            </p:txBody>
          </p:sp>
          <p:pic>
            <p:nvPicPr>
              <p:cNvPr id="134" name="图片 133">
                <a:extLst>
                  <a:ext uri="{FF2B5EF4-FFF2-40B4-BE49-F238E27FC236}">
                    <a16:creationId xmlns:a16="http://schemas.microsoft.com/office/drawing/2014/main" id="{3EAAA55B-AA50-7242-19BF-05284FF9DF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1704" y="4675367"/>
                <a:ext cx="432966" cy="720863"/>
              </a:xfrm>
              <a:prstGeom prst="rect">
                <a:avLst/>
              </a:prstGeom>
            </p:spPr>
          </p:pic>
          <p:sp>
            <p:nvSpPr>
              <p:cNvPr id="135" name="箭头: 右 134">
                <a:extLst>
                  <a:ext uri="{FF2B5EF4-FFF2-40B4-BE49-F238E27FC236}">
                    <a16:creationId xmlns:a16="http://schemas.microsoft.com/office/drawing/2014/main" id="{21BFFE78-EDE9-41D6-AF0B-4A947F4510CC}"/>
                  </a:ext>
                </a:extLst>
              </p:cNvPr>
              <p:cNvSpPr/>
              <p:nvPr/>
            </p:nvSpPr>
            <p:spPr>
              <a:xfrm>
                <a:off x="8758988" y="4289351"/>
                <a:ext cx="287219" cy="224328"/>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6" name="箭头: 右 135">
                <a:extLst>
                  <a:ext uri="{FF2B5EF4-FFF2-40B4-BE49-F238E27FC236}">
                    <a16:creationId xmlns:a16="http://schemas.microsoft.com/office/drawing/2014/main" id="{4223D365-C213-7DD6-42C9-872F3A16F790}"/>
                  </a:ext>
                </a:extLst>
              </p:cNvPr>
              <p:cNvSpPr/>
              <p:nvPr/>
            </p:nvSpPr>
            <p:spPr>
              <a:xfrm>
                <a:off x="8780349" y="4893837"/>
                <a:ext cx="287219" cy="224328"/>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矩形 136">
                <a:extLst>
                  <a:ext uri="{FF2B5EF4-FFF2-40B4-BE49-F238E27FC236}">
                    <a16:creationId xmlns:a16="http://schemas.microsoft.com/office/drawing/2014/main" id="{967BE3B4-54C6-384E-AE49-A30FFC6FEB93}"/>
                  </a:ext>
                </a:extLst>
              </p:cNvPr>
              <p:cNvSpPr/>
              <p:nvPr/>
            </p:nvSpPr>
            <p:spPr>
              <a:xfrm>
                <a:off x="10297994" y="3755555"/>
                <a:ext cx="421440" cy="762885"/>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latin typeface="Comic Sans MS" panose="030F0702030302020204" pitchFamily="66" charset="0"/>
                  </a:rPr>
                  <a:t>Y</a:t>
                </a:r>
                <a:r>
                  <a:rPr lang="en-US" altLang="zh-CN" sz="1050" b="1" baseline="-25000" dirty="0">
                    <a:solidFill>
                      <a:schemeClr val="tx1"/>
                    </a:solidFill>
                    <a:latin typeface="Comic Sans MS" panose="030F0702030302020204" pitchFamily="66" charset="0"/>
                  </a:rPr>
                  <a:t>1</a:t>
                </a:r>
                <a:endParaRPr lang="zh-CN" altLang="en-US" sz="1600" b="1" baseline="-25000" dirty="0">
                  <a:solidFill>
                    <a:schemeClr val="tx1"/>
                  </a:solidFill>
                  <a:latin typeface="Comic Sans MS" panose="030F0702030302020204" pitchFamily="66" charset="0"/>
                </a:endParaRPr>
              </a:p>
            </p:txBody>
          </p:sp>
          <p:sp>
            <p:nvSpPr>
              <p:cNvPr id="138" name="矩形 137">
                <a:extLst>
                  <a:ext uri="{FF2B5EF4-FFF2-40B4-BE49-F238E27FC236}">
                    <a16:creationId xmlns:a16="http://schemas.microsoft.com/office/drawing/2014/main" id="{626C204C-C851-8607-12D4-1D4E505EBD1A}"/>
                  </a:ext>
                </a:extLst>
              </p:cNvPr>
              <p:cNvSpPr/>
              <p:nvPr/>
            </p:nvSpPr>
            <p:spPr>
              <a:xfrm>
                <a:off x="10291983" y="5046452"/>
                <a:ext cx="427451" cy="762885"/>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Comic Sans MS" panose="030F0702030302020204" pitchFamily="66" charset="0"/>
                  </a:rPr>
                  <a:t>Y</a:t>
                </a:r>
                <a:r>
                  <a:rPr lang="en-US" altLang="zh-CN" sz="1200" b="1" baseline="-25000" dirty="0">
                    <a:solidFill>
                      <a:schemeClr val="tx1"/>
                    </a:solidFill>
                    <a:latin typeface="Comic Sans MS" panose="030F0702030302020204" pitchFamily="66" charset="0"/>
                  </a:rPr>
                  <a:t>2</a:t>
                </a:r>
                <a:endParaRPr lang="zh-CN" altLang="en-US" sz="1600" b="1" baseline="-25000" dirty="0">
                  <a:solidFill>
                    <a:schemeClr val="tx1"/>
                  </a:solidFill>
                  <a:latin typeface="Comic Sans MS" panose="030F0702030302020204" pitchFamily="66" charset="0"/>
                </a:endParaRPr>
              </a:p>
            </p:txBody>
          </p:sp>
          <p:sp>
            <p:nvSpPr>
              <p:cNvPr id="139" name="箭头: 右 138">
                <a:extLst>
                  <a:ext uri="{FF2B5EF4-FFF2-40B4-BE49-F238E27FC236}">
                    <a16:creationId xmlns:a16="http://schemas.microsoft.com/office/drawing/2014/main" id="{5DFD198A-307D-35BF-49AE-F5D0169B21AA}"/>
                  </a:ext>
                </a:extLst>
              </p:cNvPr>
              <p:cNvSpPr/>
              <p:nvPr/>
            </p:nvSpPr>
            <p:spPr>
              <a:xfrm rot="19863989">
                <a:off x="10053610" y="4123726"/>
                <a:ext cx="246829" cy="188336"/>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箭头: 右 139">
                <a:extLst>
                  <a:ext uri="{FF2B5EF4-FFF2-40B4-BE49-F238E27FC236}">
                    <a16:creationId xmlns:a16="http://schemas.microsoft.com/office/drawing/2014/main" id="{D6102483-B669-03CA-D8E8-3CFB367E7092}"/>
                  </a:ext>
                </a:extLst>
              </p:cNvPr>
              <p:cNvSpPr/>
              <p:nvPr/>
            </p:nvSpPr>
            <p:spPr>
              <a:xfrm rot="2029126">
                <a:off x="10020135" y="5182666"/>
                <a:ext cx="277134" cy="166313"/>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箭头: 右 140">
                <a:extLst>
                  <a:ext uri="{FF2B5EF4-FFF2-40B4-BE49-F238E27FC236}">
                    <a16:creationId xmlns:a16="http://schemas.microsoft.com/office/drawing/2014/main" id="{E935FB09-11D1-35B2-2CE9-78EBEF5E8235}"/>
                  </a:ext>
                </a:extLst>
              </p:cNvPr>
              <p:cNvSpPr/>
              <p:nvPr/>
            </p:nvSpPr>
            <p:spPr>
              <a:xfrm>
                <a:off x="10770708" y="4748831"/>
                <a:ext cx="437772" cy="207155"/>
              </a:xfrm>
              <a:prstGeom prst="rightArrow">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EEB328C1-3171-2134-3D9E-C7E749214E94}"/>
                  </a:ext>
                </a:extLst>
              </p:cNvPr>
              <p:cNvSpPr/>
              <p:nvPr/>
            </p:nvSpPr>
            <p:spPr>
              <a:xfrm>
                <a:off x="11360071" y="4535752"/>
                <a:ext cx="583109" cy="670330"/>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Y</a:t>
                </a:r>
                <a:endParaRPr lang="zh-CN" altLang="en-US" b="1" dirty="0">
                  <a:solidFill>
                    <a:schemeClr val="tx1"/>
                  </a:solidFill>
                  <a:latin typeface="Comic Sans MS" panose="030F0702030302020204" pitchFamily="66" charset="0"/>
                </a:endParaRPr>
              </a:p>
            </p:txBody>
          </p:sp>
        </p:grpSp>
        <p:sp>
          <p:nvSpPr>
            <p:cNvPr id="143" name="矩形 142">
              <a:extLst>
                <a:ext uri="{FF2B5EF4-FFF2-40B4-BE49-F238E27FC236}">
                  <a16:creationId xmlns:a16="http://schemas.microsoft.com/office/drawing/2014/main" id="{A26199CE-93D0-C275-5DF7-488521F49717}"/>
                </a:ext>
              </a:extLst>
            </p:cNvPr>
            <p:cNvSpPr/>
            <p:nvPr/>
          </p:nvSpPr>
          <p:spPr>
            <a:xfrm>
              <a:off x="8143876" y="5286402"/>
              <a:ext cx="298782" cy="584679"/>
            </a:xfrm>
            <a:prstGeom prst="rect">
              <a:avLst/>
            </a:prstGeom>
            <a:solidFill>
              <a:schemeClr val="accent4">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latin typeface="Comic Sans MS" panose="030F0702030302020204" pitchFamily="66" charset="0"/>
                </a:rPr>
                <a:t>x</a:t>
              </a:r>
              <a:r>
                <a:rPr lang="en-US" altLang="zh-CN" sz="900" b="1" baseline="-25000" dirty="0">
                  <a:solidFill>
                    <a:schemeClr val="tx1"/>
                  </a:solidFill>
                  <a:latin typeface="Comic Sans MS" panose="030F0702030302020204" pitchFamily="66" charset="0"/>
                </a:rPr>
                <a:t>1</a:t>
              </a:r>
              <a:endParaRPr lang="zh-CN" altLang="en-US" b="1" baseline="-25000" dirty="0">
                <a:solidFill>
                  <a:schemeClr val="tx1"/>
                </a:solidFill>
                <a:latin typeface="Comic Sans MS" panose="030F0702030302020204" pitchFamily="66" charset="0"/>
              </a:endParaRPr>
            </a:p>
          </p:txBody>
        </p:sp>
        <p:sp>
          <p:nvSpPr>
            <p:cNvPr id="144" name="矩形 143">
              <a:extLst>
                <a:ext uri="{FF2B5EF4-FFF2-40B4-BE49-F238E27FC236}">
                  <a16:creationId xmlns:a16="http://schemas.microsoft.com/office/drawing/2014/main" id="{34ADD504-EF4A-4A2C-B85C-2B0C03065A5C}"/>
                </a:ext>
              </a:extLst>
            </p:cNvPr>
            <p:cNvSpPr/>
            <p:nvPr/>
          </p:nvSpPr>
          <p:spPr>
            <a:xfrm>
              <a:off x="8162354" y="6069877"/>
              <a:ext cx="298782" cy="536870"/>
            </a:xfrm>
            <a:prstGeom prst="rect">
              <a:avLst/>
            </a:prstGeom>
            <a:solidFill>
              <a:schemeClr val="accent4">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latin typeface="Comic Sans MS" panose="030F0702030302020204" pitchFamily="66" charset="0"/>
                </a:rPr>
                <a:t>x</a:t>
              </a:r>
              <a:r>
                <a:rPr lang="en-US" altLang="zh-CN" sz="900" b="1" baseline="-25000" dirty="0">
                  <a:solidFill>
                    <a:schemeClr val="tx1"/>
                  </a:solidFill>
                  <a:latin typeface="Comic Sans MS" panose="030F0702030302020204" pitchFamily="66" charset="0"/>
                </a:rPr>
                <a:t>2</a:t>
              </a:r>
              <a:endParaRPr lang="zh-CN" altLang="en-US" sz="900" b="1" baseline="-25000" dirty="0">
                <a:solidFill>
                  <a:schemeClr val="tx1"/>
                </a:solidFill>
                <a:latin typeface="Comic Sans MS" panose="030F0702030302020204" pitchFamily="66" charset="0"/>
              </a:endParaRPr>
            </a:p>
          </p:txBody>
        </p:sp>
      </p:grpSp>
      <p:sp>
        <p:nvSpPr>
          <p:cNvPr id="146" name="文本框 145">
            <a:extLst>
              <a:ext uri="{FF2B5EF4-FFF2-40B4-BE49-F238E27FC236}">
                <a16:creationId xmlns:a16="http://schemas.microsoft.com/office/drawing/2014/main" id="{056F2EB3-4766-DEFC-7556-1868B5D453D0}"/>
              </a:ext>
            </a:extLst>
          </p:cNvPr>
          <p:cNvSpPr txBox="1"/>
          <p:nvPr/>
        </p:nvSpPr>
        <p:spPr>
          <a:xfrm>
            <a:off x="10404217" y="4337054"/>
            <a:ext cx="705517" cy="253916"/>
          </a:xfrm>
          <a:prstGeom prst="rect">
            <a:avLst/>
          </a:prstGeom>
          <a:noFill/>
        </p:spPr>
        <p:txBody>
          <a:bodyPr wrap="square" rtlCol="0">
            <a:spAutoFit/>
          </a:bodyPr>
          <a:lstStyle/>
          <a:p>
            <a:r>
              <a:rPr lang="en-US" altLang="zh-CN" sz="1050" dirty="0" err="1">
                <a:latin typeface="Comic Sans MS" panose="030F0702030302020204" pitchFamily="66" charset="0"/>
              </a:rPr>
              <a:t>concat</a:t>
            </a:r>
            <a:endParaRPr lang="zh-CN" altLang="en-US" sz="1050" dirty="0">
              <a:latin typeface="Comic Sans MS" panose="030F0702030302020204" pitchFamily="66" charset="0"/>
            </a:endParaRPr>
          </a:p>
        </p:txBody>
      </p:sp>
      <p:sp>
        <p:nvSpPr>
          <p:cNvPr id="147" name="文本框 146">
            <a:extLst>
              <a:ext uri="{FF2B5EF4-FFF2-40B4-BE49-F238E27FC236}">
                <a16:creationId xmlns:a16="http://schemas.microsoft.com/office/drawing/2014/main" id="{9E74F306-C871-5516-D490-538C68B0FC61}"/>
              </a:ext>
            </a:extLst>
          </p:cNvPr>
          <p:cNvSpPr txBox="1"/>
          <p:nvPr/>
        </p:nvSpPr>
        <p:spPr>
          <a:xfrm>
            <a:off x="10530846" y="5815960"/>
            <a:ext cx="705517" cy="253916"/>
          </a:xfrm>
          <a:prstGeom prst="rect">
            <a:avLst/>
          </a:prstGeom>
          <a:noFill/>
        </p:spPr>
        <p:txBody>
          <a:bodyPr wrap="square" rtlCol="0">
            <a:spAutoFit/>
          </a:bodyPr>
          <a:lstStyle/>
          <a:p>
            <a:r>
              <a:rPr lang="en-US" altLang="zh-CN" sz="1050" dirty="0">
                <a:latin typeface="Comic Sans MS" panose="030F0702030302020204" pitchFamily="66" charset="0"/>
              </a:rPr>
              <a:t>add</a:t>
            </a:r>
            <a:endParaRPr lang="zh-CN" altLang="en-US" sz="1050" dirty="0">
              <a:latin typeface="Comic Sans MS" panose="030F0702030302020204" pitchFamily="66" charset="0"/>
            </a:endParaRPr>
          </a:p>
        </p:txBody>
      </p:sp>
    </p:spTree>
    <p:extLst>
      <p:ext uri="{BB962C8B-B14F-4D97-AF65-F5344CB8AC3E}">
        <p14:creationId xmlns:p14="http://schemas.microsoft.com/office/powerpoint/2010/main" val="2951662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4059023-6C7E-870C-55F0-386CBBC18100}"/>
              </a:ext>
            </a:extLst>
          </p:cNvPr>
          <p:cNvSpPr/>
          <p:nvPr/>
        </p:nvSpPr>
        <p:spPr>
          <a:xfrm>
            <a:off x="57665" y="3605440"/>
            <a:ext cx="3768811" cy="1556429"/>
          </a:xfrm>
          <a:prstGeom prst="rect">
            <a:avLst/>
          </a:prstGeom>
          <a:solidFill>
            <a:schemeClr val="bg1"/>
          </a:solidFill>
          <a:ln w="57150">
            <a:solidFill>
              <a:schemeClr val="accent2"/>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C66CF17-B8D4-66BC-34BA-0DEB9F2D7C16}"/>
              </a:ext>
            </a:extLst>
          </p:cNvPr>
          <p:cNvSpPr txBox="1"/>
          <p:nvPr/>
        </p:nvSpPr>
        <p:spPr>
          <a:xfrm>
            <a:off x="230657" y="247135"/>
            <a:ext cx="8040131" cy="461665"/>
          </a:xfrm>
          <a:prstGeom prst="rect">
            <a:avLst/>
          </a:prstGeom>
          <a:noFill/>
        </p:spPr>
        <p:txBody>
          <a:bodyPr wrap="square" rtlCol="0">
            <a:spAutoFit/>
          </a:bodyPr>
          <a:lstStyle/>
          <a:p>
            <a:r>
              <a:rPr lang="en-US" altLang="zh-CN" sz="2400" b="1" dirty="0">
                <a:latin typeface="Comic Sans MS" panose="030F0702030302020204" pitchFamily="66" charset="0"/>
              </a:rPr>
              <a:t>Transformer-decoder(embedding &amp;&amp; Position TP )</a:t>
            </a:r>
            <a:endParaRPr lang="zh-CN" altLang="en-US" sz="2400" b="1" dirty="0">
              <a:latin typeface="Comic Sans MS" panose="030F0702030302020204" pitchFamily="66" charset="0"/>
            </a:endParaRPr>
          </a:p>
        </p:txBody>
      </p:sp>
      <p:grpSp>
        <p:nvGrpSpPr>
          <p:cNvPr id="3" name="组合 2">
            <a:extLst>
              <a:ext uri="{FF2B5EF4-FFF2-40B4-BE49-F238E27FC236}">
                <a16:creationId xmlns:a16="http://schemas.microsoft.com/office/drawing/2014/main" id="{3F082DEB-30FE-3D57-B42E-9EA8D80B50A1}"/>
              </a:ext>
            </a:extLst>
          </p:cNvPr>
          <p:cNvGrpSpPr/>
          <p:nvPr/>
        </p:nvGrpSpPr>
        <p:grpSpPr>
          <a:xfrm>
            <a:off x="131805" y="673966"/>
            <a:ext cx="3599935" cy="4256889"/>
            <a:chOff x="-1005515" y="815546"/>
            <a:chExt cx="5581716" cy="6782196"/>
          </a:xfrm>
        </p:grpSpPr>
        <p:sp>
          <p:nvSpPr>
            <p:cNvPr id="4" name="椭圆 3">
              <a:extLst>
                <a:ext uri="{FF2B5EF4-FFF2-40B4-BE49-F238E27FC236}">
                  <a16:creationId xmlns:a16="http://schemas.microsoft.com/office/drawing/2014/main" id="{580285C4-31CE-EC26-05EB-DE53514555EB}"/>
                </a:ext>
              </a:extLst>
            </p:cNvPr>
            <p:cNvSpPr/>
            <p:nvPr/>
          </p:nvSpPr>
          <p:spPr>
            <a:xfrm>
              <a:off x="1677424" y="1973391"/>
              <a:ext cx="218303" cy="2224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727AE7D-46DD-381B-B7C9-794C53266FA6}"/>
                </a:ext>
              </a:extLst>
            </p:cNvPr>
            <p:cNvSpPr/>
            <p:nvPr/>
          </p:nvSpPr>
          <p:spPr>
            <a:xfrm>
              <a:off x="-1005515" y="5714339"/>
              <a:ext cx="5581716" cy="1883403"/>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Text &amp; Position Embed</a:t>
              </a:r>
              <a:endParaRPr lang="zh-CN" altLang="en-US" dirty="0"/>
            </a:p>
          </p:txBody>
        </p:sp>
        <p:sp>
          <p:nvSpPr>
            <p:cNvPr id="6" name="矩形 5">
              <a:extLst>
                <a:ext uri="{FF2B5EF4-FFF2-40B4-BE49-F238E27FC236}">
                  <a16:creationId xmlns:a16="http://schemas.microsoft.com/office/drawing/2014/main" id="{7962649F-5B0C-BF8D-FA9C-F74BE038E846}"/>
                </a:ext>
              </a:extLst>
            </p:cNvPr>
            <p:cNvSpPr/>
            <p:nvPr/>
          </p:nvSpPr>
          <p:spPr>
            <a:xfrm>
              <a:off x="527222" y="4443967"/>
              <a:ext cx="2529016" cy="9023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Masked Multi </a:t>
              </a:r>
            </a:p>
            <a:p>
              <a:pPr algn="ctr"/>
              <a:r>
                <a:rPr lang="en-US" altLang="zh-CN" dirty="0"/>
                <a:t>Self Attention</a:t>
              </a:r>
              <a:endParaRPr lang="zh-CN" altLang="en-US" dirty="0"/>
            </a:p>
          </p:txBody>
        </p:sp>
        <p:sp>
          <p:nvSpPr>
            <p:cNvPr id="7" name="矩形 6">
              <a:extLst>
                <a:ext uri="{FF2B5EF4-FFF2-40B4-BE49-F238E27FC236}">
                  <a16:creationId xmlns:a16="http://schemas.microsoft.com/office/drawing/2014/main" id="{1F1CCEE4-D563-FDC2-AEEE-550EBB729797}"/>
                </a:ext>
              </a:extLst>
            </p:cNvPr>
            <p:cNvSpPr/>
            <p:nvPr/>
          </p:nvSpPr>
          <p:spPr>
            <a:xfrm>
              <a:off x="527222" y="3319849"/>
              <a:ext cx="2529016" cy="576992"/>
            </a:xfrm>
            <a:prstGeom prst="rect">
              <a:avLst/>
            </a:prstGeom>
            <a:solidFill>
              <a:srgbClr val="6F399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Layer Norm</a:t>
              </a:r>
            </a:p>
          </p:txBody>
        </p:sp>
        <p:sp>
          <p:nvSpPr>
            <p:cNvPr id="8" name="矩形 7">
              <a:extLst>
                <a:ext uri="{FF2B5EF4-FFF2-40B4-BE49-F238E27FC236}">
                  <a16:creationId xmlns:a16="http://schemas.microsoft.com/office/drawing/2014/main" id="{73DB947F-7716-C6D4-A5AE-7ECDA3D13143}"/>
                </a:ext>
              </a:extLst>
            </p:cNvPr>
            <p:cNvSpPr/>
            <p:nvPr/>
          </p:nvSpPr>
          <p:spPr>
            <a:xfrm>
              <a:off x="527222" y="1186595"/>
              <a:ext cx="2529016" cy="576992"/>
            </a:xfrm>
            <a:prstGeom prst="rect">
              <a:avLst/>
            </a:prstGeom>
            <a:solidFill>
              <a:srgbClr val="6F399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Layer Norm</a:t>
              </a:r>
            </a:p>
          </p:txBody>
        </p:sp>
        <p:sp>
          <p:nvSpPr>
            <p:cNvPr id="9" name="矩形 8">
              <a:extLst>
                <a:ext uri="{FF2B5EF4-FFF2-40B4-BE49-F238E27FC236}">
                  <a16:creationId xmlns:a16="http://schemas.microsoft.com/office/drawing/2014/main" id="{AD954893-91A7-0D4D-1028-ECA513A26F0E}"/>
                </a:ext>
              </a:extLst>
            </p:cNvPr>
            <p:cNvSpPr/>
            <p:nvPr/>
          </p:nvSpPr>
          <p:spPr>
            <a:xfrm>
              <a:off x="527222" y="2384853"/>
              <a:ext cx="2529016" cy="576992"/>
            </a:xfrm>
            <a:prstGeom prst="rect">
              <a:avLst/>
            </a:prstGeom>
            <a:solidFill>
              <a:schemeClr val="accent4">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Feed Forward</a:t>
              </a:r>
            </a:p>
          </p:txBody>
        </p:sp>
        <p:cxnSp>
          <p:nvCxnSpPr>
            <p:cNvPr id="10" name="直接箭头连接符 9">
              <a:extLst>
                <a:ext uri="{FF2B5EF4-FFF2-40B4-BE49-F238E27FC236}">
                  <a16:creationId xmlns:a16="http://schemas.microsoft.com/office/drawing/2014/main" id="{5343033B-68D3-5779-7D23-D870F11B9AEB}"/>
                </a:ext>
              </a:extLst>
            </p:cNvPr>
            <p:cNvCxnSpPr>
              <a:cxnSpLocks/>
              <a:stCxn id="5" idx="0"/>
              <a:endCxn id="6" idx="2"/>
            </p:cNvCxnSpPr>
            <p:nvPr/>
          </p:nvCxnSpPr>
          <p:spPr>
            <a:xfrm flipV="1">
              <a:off x="1785344" y="5346356"/>
              <a:ext cx="6387" cy="367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椭圆 10">
              <a:extLst>
                <a:ext uri="{FF2B5EF4-FFF2-40B4-BE49-F238E27FC236}">
                  <a16:creationId xmlns:a16="http://schemas.microsoft.com/office/drawing/2014/main" id="{C6E7506E-21E7-60D7-FFDE-46167A22B837}"/>
                </a:ext>
              </a:extLst>
            </p:cNvPr>
            <p:cNvSpPr/>
            <p:nvPr/>
          </p:nvSpPr>
          <p:spPr>
            <a:xfrm>
              <a:off x="1682578" y="4081847"/>
              <a:ext cx="218303" cy="2224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加号 11">
              <a:extLst>
                <a:ext uri="{FF2B5EF4-FFF2-40B4-BE49-F238E27FC236}">
                  <a16:creationId xmlns:a16="http://schemas.microsoft.com/office/drawing/2014/main" id="{657CCD5F-0C35-85DC-30F7-2F737F918CAB}"/>
                </a:ext>
              </a:extLst>
            </p:cNvPr>
            <p:cNvSpPr/>
            <p:nvPr/>
          </p:nvSpPr>
          <p:spPr>
            <a:xfrm>
              <a:off x="1682577" y="4081847"/>
              <a:ext cx="218303" cy="222422"/>
            </a:xfrm>
            <a:prstGeom prst="mathPlus">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连接符: 肘形 12">
              <a:extLst>
                <a:ext uri="{FF2B5EF4-FFF2-40B4-BE49-F238E27FC236}">
                  <a16:creationId xmlns:a16="http://schemas.microsoft.com/office/drawing/2014/main" id="{BBC96CF7-FC4D-0240-3446-3100E11C97A7}"/>
                </a:ext>
              </a:extLst>
            </p:cNvPr>
            <p:cNvCxnSpPr>
              <a:cxnSpLocks/>
              <a:endCxn id="11" idx="6"/>
            </p:cNvCxnSpPr>
            <p:nvPr/>
          </p:nvCxnSpPr>
          <p:spPr>
            <a:xfrm rot="5400000" flipH="1" flipV="1">
              <a:off x="1195601" y="4789185"/>
              <a:ext cx="1301406" cy="109153"/>
            </a:xfrm>
            <a:prstGeom prst="bentConnector4">
              <a:avLst>
                <a:gd name="adj1" fmla="val -1115"/>
                <a:gd name="adj2" fmla="val 1532054"/>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D4ADE7B0-9801-66B9-5DA5-FA806CD83F5F}"/>
                </a:ext>
              </a:extLst>
            </p:cNvPr>
            <p:cNvCxnSpPr>
              <a:stCxn id="6" idx="0"/>
              <a:endCxn id="11" idx="4"/>
            </p:cNvCxnSpPr>
            <p:nvPr/>
          </p:nvCxnSpPr>
          <p:spPr>
            <a:xfrm flipV="1">
              <a:off x="1791730" y="4304269"/>
              <a:ext cx="0" cy="139698"/>
            </a:xfrm>
            <a:prstGeom prst="line">
              <a:avLst/>
            </a:prstGeom>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F2A4156E-2BAC-4FC2-357D-97A12E3F1B8D}"/>
                </a:ext>
              </a:extLst>
            </p:cNvPr>
            <p:cNvCxnSpPr>
              <a:stCxn id="11" idx="0"/>
              <a:endCxn id="7" idx="2"/>
            </p:cNvCxnSpPr>
            <p:nvPr/>
          </p:nvCxnSpPr>
          <p:spPr>
            <a:xfrm flipV="1">
              <a:off x="1791730" y="3896841"/>
              <a:ext cx="0" cy="185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6C584427-B9CB-3CF8-FC1B-BB8532EA84AF}"/>
                </a:ext>
              </a:extLst>
            </p:cNvPr>
            <p:cNvCxnSpPr>
              <a:stCxn id="7" idx="0"/>
              <a:endCxn id="9" idx="2"/>
            </p:cNvCxnSpPr>
            <p:nvPr/>
          </p:nvCxnSpPr>
          <p:spPr>
            <a:xfrm flipV="1">
              <a:off x="1791730" y="2961845"/>
              <a:ext cx="0" cy="358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加号 16">
              <a:extLst>
                <a:ext uri="{FF2B5EF4-FFF2-40B4-BE49-F238E27FC236}">
                  <a16:creationId xmlns:a16="http://schemas.microsoft.com/office/drawing/2014/main" id="{5B045EE1-6C0A-8BC6-997A-C897EE304AD5}"/>
                </a:ext>
              </a:extLst>
            </p:cNvPr>
            <p:cNvSpPr/>
            <p:nvPr/>
          </p:nvSpPr>
          <p:spPr>
            <a:xfrm>
              <a:off x="1681542" y="1971414"/>
              <a:ext cx="214186" cy="222422"/>
            </a:xfrm>
            <a:prstGeom prst="mathPlus">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a:extLst>
                <a:ext uri="{FF2B5EF4-FFF2-40B4-BE49-F238E27FC236}">
                  <a16:creationId xmlns:a16="http://schemas.microsoft.com/office/drawing/2014/main" id="{F67B0D3B-C7B3-7B51-9B12-404CAAE0EF47}"/>
                </a:ext>
              </a:extLst>
            </p:cNvPr>
            <p:cNvCxnSpPr>
              <a:stCxn id="9" idx="0"/>
              <a:endCxn id="4" idx="4"/>
            </p:cNvCxnSpPr>
            <p:nvPr/>
          </p:nvCxnSpPr>
          <p:spPr>
            <a:xfrm flipH="1" flipV="1">
              <a:off x="1786576" y="2195813"/>
              <a:ext cx="5154" cy="189040"/>
            </a:xfrm>
            <a:prstGeom prst="line">
              <a:avLst/>
            </a:prstGeom>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3A7D5817-B998-C7DD-FF20-8CC8E1523495}"/>
                </a:ext>
              </a:extLst>
            </p:cNvPr>
            <p:cNvCxnSpPr>
              <a:cxnSpLocks/>
            </p:cNvCxnSpPr>
            <p:nvPr/>
          </p:nvCxnSpPr>
          <p:spPr>
            <a:xfrm flipV="1">
              <a:off x="1786576" y="1741098"/>
              <a:ext cx="0" cy="2303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连接符: 肘形 19">
              <a:extLst>
                <a:ext uri="{FF2B5EF4-FFF2-40B4-BE49-F238E27FC236}">
                  <a16:creationId xmlns:a16="http://schemas.microsoft.com/office/drawing/2014/main" id="{82A7420C-E5CF-8258-2937-17E9DC250584}"/>
                </a:ext>
              </a:extLst>
            </p:cNvPr>
            <p:cNvCxnSpPr>
              <a:cxnSpLocks/>
              <a:endCxn id="4" idx="6"/>
            </p:cNvCxnSpPr>
            <p:nvPr/>
          </p:nvCxnSpPr>
          <p:spPr>
            <a:xfrm rot="5400000" flipH="1" flipV="1">
              <a:off x="1295781" y="2579512"/>
              <a:ext cx="1094856" cy="105036"/>
            </a:xfrm>
            <a:prstGeom prst="bentConnector4">
              <a:avLst>
                <a:gd name="adj1" fmla="val -976"/>
                <a:gd name="adj2" fmla="val 1580342"/>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09966F02-202B-C3AB-716D-EB5D864046AE}"/>
                </a:ext>
              </a:extLst>
            </p:cNvPr>
            <p:cNvCxnSpPr>
              <a:stCxn id="8" idx="0"/>
            </p:cNvCxnSpPr>
            <p:nvPr/>
          </p:nvCxnSpPr>
          <p:spPr>
            <a:xfrm flipH="1" flipV="1">
              <a:off x="1786575" y="815546"/>
              <a:ext cx="5155" cy="371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7" name="文本框 26">
            <a:extLst>
              <a:ext uri="{FF2B5EF4-FFF2-40B4-BE49-F238E27FC236}">
                <a16:creationId xmlns:a16="http://schemas.microsoft.com/office/drawing/2014/main" id="{23E3F706-1520-CF2B-65A4-95CBE0C9DD4A}"/>
              </a:ext>
            </a:extLst>
          </p:cNvPr>
          <p:cNvSpPr txBox="1"/>
          <p:nvPr/>
        </p:nvSpPr>
        <p:spPr>
          <a:xfrm>
            <a:off x="3632887" y="1186595"/>
            <a:ext cx="8410832" cy="646331"/>
          </a:xfrm>
          <a:prstGeom prst="rect">
            <a:avLst/>
          </a:prstGeom>
          <a:noFill/>
        </p:spPr>
        <p:txBody>
          <a:bodyPr wrap="square" rtlCol="0">
            <a:spAutoFit/>
          </a:bodyPr>
          <a:lstStyle/>
          <a:p>
            <a:r>
              <a:rPr lang="en-US" altLang="zh-CN" b="1" dirty="0">
                <a:latin typeface="Comic Sans MS" panose="030F0702030302020204" pitchFamily="66" charset="0"/>
              </a:rPr>
              <a:t>Parameters Matrix: </a:t>
            </a:r>
          </a:p>
          <a:p>
            <a:r>
              <a:rPr lang="en-US" altLang="zh-CN" dirty="0">
                <a:latin typeface="Comic Sans MS" panose="030F0702030302020204" pitchFamily="66" charset="0"/>
              </a:rPr>
              <a:t>	Word Embedding(</a:t>
            </a:r>
            <a:r>
              <a:rPr lang="en-US" altLang="zh-CN" dirty="0" err="1">
                <a:latin typeface="Comic Sans MS" panose="030F0702030302020204" pitchFamily="66" charset="0"/>
              </a:rPr>
              <a:t>W_e</a:t>
            </a:r>
            <a:r>
              <a:rPr lang="en-US" altLang="zh-CN" dirty="0">
                <a:latin typeface="Comic Sans MS" panose="030F0702030302020204" pitchFamily="66" charset="0"/>
              </a:rPr>
              <a:t>) Matrix</a:t>
            </a:r>
            <a:r>
              <a:rPr lang="zh-CN" altLang="en-US" dirty="0">
                <a:latin typeface="Comic Sans MS" panose="030F0702030302020204" pitchFamily="66" charset="0"/>
              </a:rPr>
              <a:t>、</a:t>
            </a:r>
            <a:r>
              <a:rPr lang="en-US" altLang="zh-CN" dirty="0">
                <a:latin typeface="Comic Sans MS" panose="030F0702030302020204" pitchFamily="66" charset="0"/>
              </a:rPr>
              <a:t>Positional Embedding(</a:t>
            </a:r>
            <a:r>
              <a:rPr lang="en-US" altLang="zh-CN" dirty="0" err="1">
                <a:latin typeface="Comic Sans MS" panose="030F0702030302020204" pitchFamily="66" charset="0"/>
              </a:rPr>
              <a:t>W_p</a:t>
            </a:r>
            <a:r>
              <a:rPr lang="en-US" altLang="zh-CN" dirty="0">
                <a:latin typeface="Comic Sans MS" panose="030F0702030302020204" pitchFamily="66" charset="0"/>
              </a:rPr>
              <a:t>) Matrix </a:t>
            </a:r>
            <a:endParaRPr lang="zh-CN" altLang="en-US" dirty="0">
              <a:latin typeface="Comic Sans MS" panose="030F0702030302020204" pitchFamily="66" charset="0"/>
            </a:endParaRPr>
          </a:p>
        </p:txBody>
      </p:sp>
      <p:sp>
        <p:nvSpPr>
          <p:cNvPr id="29" name="文本框 28">
            <a:extLst>
              <a:ext uri="{FF2B5EF4-FFF2-40B4-BE49-F238E27FC236}">
                <a16:creationId xmlns:a16="http://schemas.microsoft.com/office/drawing/2014/main" id="{8C6BAF4D-6CAF-E352-047C-0A33ECDA64C9}"/>
              </a:ext>
            </a:extLst>
          </p:cNvPr>
          <p:cNvSpPr txBox="1"/>
          <p:nvPr/>
        </p:nvSpPr>
        <p:spPr>
          <a:xfrm>
            <a:off x="3851190" y="2156080"/>
            <a:ext cx="8279024" cy="646331"/>
          </a:xfrm>
          <a:prstGeom prst="rect">
            <a:avLst/>
          </a:prstGeom>
          <a:noFill/>
        </p:spPr>
        <p:txBody>
          <a:bodyPr wrap="square" rtlCol="0">
            <a:spAutoFit/>
          </a:bodyPr>
          <a:lstStyle/>
          <a:p>
            <a:r>
              <a:rPr lang="en-US" altLang="zh-CN" dirty="0" err="1">
                <a:latin typeface="Comic Sans MS" panose="030F0702030302020204" pitchFamily="66" charset="0"/>
              </a:rPr>
              <a:t>W_e</a:t>
            </a:r>
            <a:r>
              <a:rPr lang="en-US" altLang="zh-CN" dirty="0">
                <a:latin typeface="Comic Sans MS" panose="030F0702030302020204" pitchFamily="66" charset="0"/>
              </a:rPr>
              <a:t>:  (</a:t>
            </a:r>
            <a:r>
              <a:rPr lang="en-US" altLang="zh-CN" dirty="0" err="1">
                <a:latin typeface="Comic Sans MS" panose="030F0702030302020204" pitchFamily="66" charset="0"/>
              </a:rPr>
              <a:t>v,h</a:t>
            </a:r>
            <a:r>
              <a:rPr lang="en-US" altLang="zh-CN" dirty="0">
                <a:latin typeface="Comic Sans MS" panose="030F0702030302020204" pitchFamily="66" charset="0"/>
              </a:rPr>
              <a:t>) </a:t>
            </a:r>
          </a:p>
          <a:p>
            <a:r>
              <a:rPr lang="en-US" altLang="zh-CN" dirty="0">
                <a:latin typeface="Comic Sans MS" panose="030F0702030302020204" pitchFamily="66" charset="0"/>
              </a:rPr>
              <a:t>	v : the size of vocabulary h: the size of hidden states</a:t>
            </a:r>
            <a:endParaRPr lang="zh-CN" altLang="en-US" dirty="0">
              <a:latin typeface="Comic Sans MS" panose="030F0702030302020204" pitchFamily="66" charset="0"/>
            </a:endParaRPr>
          </a:p>
        </p:txBody>
      </p:sp>
      <p:sp>
        <p:nvSpPr>
          <p:cNvPr id="30" name="文本框 29">
            <a:extLst>
              <a:ext uri="{FF2B5EF4-FFF2-40B4-BE49-F238E27FC236}">
                <a16:creationId xmlns:a16="http://schemas.microsoft.com/office/drawing/2014/main" id="{0157ECA7-A168-3CA2-4011-4C22984AEB2F}"/>
              </a:ext>
            </a:extLst>
          </p:cNvPr>
          <p:cNvSpPr txBox="1"/>
          <p:nvPr/>
        </p:nvSpPr>
        <p:spPr>
          <a:xfrm>
            <a:off x="3851190" y="2888916"/>
            <a:ext cx="8279024" cy="646331"/>
          </a:xfrm>
          <a:prstGeom prst="rect">
            <a:avLst/>
          </a:prstGeom>
          <a:noFill/>
        </p:spPr>
        <p:txBody>
          <a:bodyPr wrap="square" rtlCol="0">
            <a:spAutoFit/>
          </a:bodyPr>
          <a:lstStyle/>
          <a:p>
            <a:r>
              <a:rPr lang="en-US" altLang="zh-CN" dirty="0" err="1">
                <a:latin typeface="Comic Sans MS" panose="030F0702030302020204" pitchFamily="66" charset="0"/>
              </a:rPr>
              <a:t>W_p</a:t>
            </a:r>
            <a:r>
              <a:rPr lang="en-US" altLang="zh-CN" dirty="0">
                <a:latin typeface="Comic Sans MS" panose="030F0702030302020204" pitchFamily="66" charset="0"/>
              </a:rPr>
              <a:t>:  (</a:t>
            </a:r>
            <a:r>
              <a:rPr lang="en-US" altLang="zh-CN" dirty="0" err="1">
                <a:latin typeface="Comic Sans MS" panose="030F0702030302020204" pitchFamily="66" charset="0"/>
              </a:rPr>
              <a:t>max_s,h</a:t>
            </a:r>
            <a:r>
              <a:rPr lang="en-US" altLang="zh-CN" dirty="0">
                <a:latin typeface="Comic Sans MS" panose="030F0702030302020204" pitchFamily="66" charset="0"/>
              </a:rPr>
              <a:t>) </a:t>
            </a:r>
          </a:p>
          <a:p>
            <a:r>
              <a:rPr lang="en-US" altLang="zh-CN" dirty="0">
                <a:latin typeface="Comic Sans MS" panose="030F0702030302020204" pitchFamily="66" charset="0"/>
              </a:rPr>
              <a:t>	v : the max length of input sequence h: the size of hidden states</a:t>
            </a:r>
            <a:endParaRPr lang="zh-CN" altLang="en-US" dirty="0">
              <a:latin typeface="Comic Sans MS" panose="030F0702030302020204" pitchFamily="66" charset="0"/>
            </a:endParaRPr>
          </a:p>
        </p:txBody>
      </p:sp>
      <p:sp>
        <p:nvSpPr>
          <p:cNvPr id="31" name="文本框 30">
            <a:extLst>
              <a:ext uri="{FF2B5EF4-FFF2-40B4-BE49-F238E27FC236}">
                <a16:creationId xmlns:a16="http://schemas.microsoft.com/office/drawing/2014/main" id="{912B439F-690F-1E14-B86A-217D0532E02F}"/>
              </a:ext>
            </a:extLst>
          </p:cNvPr>
          <p:cNvSpPr txBox="1"/>
          <p:nvPr/>
        </p:nvSpPr>
        <p:spPr>
          <a:xfrm>
            <a:off x="4250722" y="3602707"/>
            <a:ext cx="8023648" cy="646331"/>
          </a:xfrm>
          <a:prstGeom prst="rect">
            <a:avLst/>
          </a:prstGeom>
          <a:noFill/>
        </p:spPr>
        <p:txBody>
          <a:bodyPr wrap="square" rtlCol="0">
            <a:spAutoFit/>
          </a:bodyPr>
          <a:lstStyle/>
          <a:p>
            <a:r>
              <a:rPr lang="en-US" altLang="zh-CN" dirty="0">
                <a:latin typeface="Comic Sans MS" panose="030F0702030302020204" pitchFamily="66" charset="0"/>
              </a:rPr>
              <a:t>  </a:t>
            </a:r>
            <a:r>
              <a:rPr lang="en-US" altLang="zh-CN" dirty="0">
                <a:solidFill>
                  <a:srgbClr val="FF0000"/>
                </a:solidFill>
                <a:latin typeface="Comic Sans MS" panose="030F0702030302020204" pitchFamily="66" charset="0"/>
              </a:rPr>
              <a:t>The word embedding matrix is typically distributed across multiple GPUs, while the positional embedding matrix is copied to each GPU.</a:t>
            </a:r>
            <a:endParaRPr lang="zh-CN" altLang="en-US" dirty="0">
              <a:solidFill>
                <a:srgbClr val="FF0000"/>
              </a:solidFill>
              <a:latin typeface="Comic Sans MS" panose="030F0702030302020204" pitchFamily="66" charset="0"/>
            </a:endParaRPr>
          </a:p>
        </p:txBody>
      </p:sp>
      <p:grpSp>
        <p:nvGrpSpPr>
          <p:cNvPr id="56" name="组合 55">
            <a:extLst>
              <a:ext uri="{FF2B5EF4-FFF2-40B4-BE49-F238E27FC236}">
                <a16:creationId xmlns:a16="http://schemas.microsoft.com/office/drawing/2014/main" id="{03E6760E-C891-69DA-1C62-4204F19DC335}"/>
              </a:ext>
            </a:extLst>
          </p:cNvPr>
          <p:cNvGrpSpPr/>
          <p:nvPr/>
        </p:nvGrpSpPr>
        <p:grpSpPr>
          <a:xfrm>
            <a:off x="6005383" y="4308131"/>
            <a:ext cx="4729166" cy="2522456"/>
            <a:chOff x="5130763" y="4222134"/>
            <a:chExt cx="4656435" cy="2635866"/>
          </a:xfrm>
        </p:grpSpPr>
        <p:pic>
          <p:nvPicPr>
            <p:cNvPr id="38" name="图片 37">
              <a:extLst>
                <a:ext uri="{FF2B5EF4-FFF2-40B4-BE49-F238E27FC236}">
                  <a16:creationId xmlns:a16="http://schemas.microsoft.com/office/drawing/2014/main" id="{BBDD00BA-A67C-80C6-55B3-2D349500E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203" y="5751214"/>
              <a:ext cx="646331" cy="646331"/>
            </a:xfrm>
            <a:prstGeom prst="rect">
              <a:avLst/>
            </a:prstGeom>
          </p:spPr>
        </p:pic>
        <p:pic>
          <p:nvPicPr>
            <p:cNvPr id="39" name="图片 38">
              <a:extLst>
                <a:ext uri="{FF2B5EF4-FFF2-40B4-BE49-F238E27FC236}">
                  <a16:creationId xmlns:a16="http://schemas.microsoft.com/office/drawing/2014/main" id="{9D2DB8C5-9E58-9BA3-310F-306DFCFC2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208" y="5751214"/>
              <a:ext cx="646331" cy="646331"/>
            </a:xfrm>
            <a:prstGeom prst="rect">
              <a:avLst/>
            </a:prstGeom>
          </p:spPr>
        </p:pic>
        <p:pic>
          <p:nvPicPr>
            <p:cNvPr id="40" name="图片 39">
              <a:extLst>
                <a:ext uri="{FF2B5EF4-FFF2-40B4-BE49-F238E27FC236}">
                  <a16:creationId xmlns:a16="http://schemas.microsoft.com/office/drawing/2014/main" id="{E24D868E-9C3A-96FF-376A-69A23B46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213" y="5751214"/>
              <a:ext cx="646331" cy="646331"/>
            </a:xfrm>
            <a:prstGeom prst="rect">
              <a:avLst/>
            </a:prstGeom>
          </p:spPr>
        </p:pic>
        <p:sp>
          <p:nvSpPr>
            <p:cNvPr id="41" name="文本框 40">
              <a:extLst>
                <a:ext uri="{FF2B5EF4-FFF2-40B4-BE49-F238E27FC236}">
                  <a16:creationId xmlns:a16="http://schemas.microsoft.com/office/drawing/2014/main" id="{00F35AB3-B79C-121A-5580-F7AD4870B272}"/>
                </a:ext>
              </a:extLst>
            </p:cNvPr>
            <p:cNvSpPr txBox="1"/>
            <p:nvPr/>
          </p:nvSpPr>
          <p:spPr>
            <a:xfrm>
              <a:off x="7366766" y="6473565"/>
              <a:ext cx="1808043" cy="321615"/>
            </a:xfrm>
            <a:prstGeom prst="rect">
              <a:avLst/>
            </a:prstGeom>
            <a:noFill/>
          </p:spPr>
          <p:txBody>
            <a:bodyPr wrap="square" rtlCol="0">
              <a:spAutoFit/>
            </a:bodyPr>
            <a:lstStyle/>
            <a:p>
              <a:r>
                <a:rPr lang="en-US" altLang="zh-CN" sz="1400" dirty="0" err="1">
                  <a:latin typeface="Comic Sans MS" panose="030F0702030302020204" pitchFamily="66" charset="0"/>
                </a:rPr>
                <a:t>Input_ids</a:t>
              </a:r>
              <a:endParaRPr lang="zh-CN" altLang="en-US" sz="1400" dirty="0">
                <a:latin typeface="Comic Sans MS" panose="030F0702030302020204" pitchFamily="66" charset="0"/>
              </a:endParaRPr>
            </a:p>
          </p:txBody>
        </p:sp>
        <p:sp>
          <p:nvSpPr>
            <p:cNvPr id="44" name="矩形 43">
              <a:extLst>
                <a:ext uri="{FF2B5EF4-FFF2-40B4-BE49-F238E27FC236}">
                  <a16:creationId xmlns:a16="http://schemas.microsoft.com/office/drawing/2014/main" id="{385B18EE-13C8-5A7F-1FF5-370DF72DD09F}"/>
                </a:ext>
              </a:extLst>
            </p:cNvPr>
            <p:cNvSpPr/>
            <p:nvPr/>
          </p:nvSpPr>
          <p:spPr>
            <a:xfrm>
              <a:off x="6720435" y="6458465"/>
              <a:ext cx="646331" cy="39953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X</a:t>
              </a:r>
              <a:endParaRPr lang="zh-CN" altLang="en-US" dirty="0">
                <a:solidFill>
                  <a:schemeClr val="tx1"/>
                </a:solidFill>
                <a:latin typeface="Comic Sans MS" panose="030F0702030302020204" pitchFamily="66" charset="0"/>
              </a:endParaRPr>
            </a:p>
          </p:txBody>
        </p:sp>
        <p:sp>
          <p:nvSpPr>
            <p:cNvPr id="45" name="文本框 44">
              <a:extLst>
                <a:ext uri="{FF2B5EF4-FFF2-40B4-BE49-F238E27FC236}">
                  <a16:creationId xmlns:a16="http://schemas.microsoft.com/office/drawing/2014/main" id="{527EC2DB-C8CB-54E5-A940-56944964A96D}"/>
                </a:ext>
              </a:extLst>
            </p:cNvPr>
            <p:cNvSpPr txBox="1"/>
            <p:nvPr/>
          </p:nvSpPr>
          <p:spPr>
            <a:xfrm>
              <a:off x="5130763" y="5290741"/>
              <a:ext cx="860848" cy="321615"/>
            </a:xfrm>
            <a:prstGeom prst="rect">
              <a:avLst/>
            </a:prstGeom>
            <a:noFill/>
          </p:spPr>
          <p:txBody>
            <a:bodyPr wrap="square" rtlCol="0">
              <a:spAutoFit/>
            </a:bodyPr>
            <a:lstStyle/>
            <a:p>
              <a:r>
                <a:rPr lang="en-US" altLang="zh-CN" sz="1400" dirty="0">
                  <a:latin typeface="Comic Sans MS" panose="030F0702030302020204" pitchFamily="66" charset="0"/>
                </a:rPr>
                <a:t>W_e1</a:t>
              </a:r>
              <a:endParaRPr lang="zh-CN" altLang="en-US" sz="1400" dirty="0">
                <a:latin typeface="Comic Sans MS" panose="030F0702030302020204" pitchFamily="66" charset="0"/>
              </a:endParaRPr>
            </a:p>
          </p:txBody>
        </p:sp>
        <p:sp>
          <p:nvSpPr>
            <p:cNvPr id="46" name="文本框 45">
              <a:extLst>
                <a:ext uri="{FF2B5EF4-FFF2-40B4-BE49-F238E27FC236}">
                  <a16:creationId xmlns:a16="http://schemas.microsoft.com/office/drawing/2014/main" id="{4EEA4733-DA73-872B-9DC1-47D6F2AD48CE}"/>
                </a:ext>
              </a:extLst>
            </p:cNvPr>
            <p:cNvSpPr txBox="1"/>
            <p:nvPr/>
          </p:nvSpPr>
          <p:spPr>
            <a:xfrm>
              <a:off x="6304011" y="5296887"/>
              <a:ext cx="860848" cy="321615"/>
            </a:xfrm>
            <a:prstGeom prst="rect">
              <a:avLst/>
            </a:prstGeom>
            <a:noFill/>
          </p:spPr>
          <p:txBody>
            <a:bodyPr wrap="square" rtlCol="0">
              <a:spAutoFit/>
            </a:bodyPr>
            <a:lstStyle/>
            <a:p>
              <a:r>
                <a:rPr lang="en-US" altLang="zh-CN" sz="1400" dirty="0">
                  <a:latin typeface="Comic Sans MS" panose="030F0702030302020204" pitchFamily="66" charset="0"/>
                </a:rPr>
                <a:t>W_e2</a:t>
              </a:r>
              <a:endParaRPr lang="zh-CN" altLang="en-US" sz="1400" dirty="0">
                <a:latin typeface="Comic Sans MS" panose="030F0702030302020204" pitchFamily="66" charset="0"/>
              </a:endParaRPr>
            </a:p>
          </p:txBody>
        </p:sp>
        <p:sp>
          <p:nvSpPr>
            <p:cNvPr id="47" name="文本框 46">
              <a:extLst>
                <a:ext uri="{FF2B5EF4-FFF2-40B4-BE49-F238E27FC236}">
                  <a16:creationId xmlns:a16="http://schemas.microsoft.com/office/drawing/2014/main" id="{9C065E6C-1A8C-1F23-64E1-2177AF5BFB2A}"/>
                </a:ext>
              </a:extLst>
            </p:cNvPr>
            <p:cNvSpPr txBox="1"/>
            <p:nvPr/>
          </p:nvSpPr>
          <p:spPr>
            <a:xfrm>
              <a:off x="7313694" y="5285974"/>
              <a:ext cx="860848" cy="321615"/>
            </a:xfrm>
            <a:prstGeom prst="rect">
              <a:avLst/>
            </a:prstGeom>
            <a:noFill/>
          </p:spPr>
          <p:txBody>
            <a:bodyPr wrap="square" rtlCol="0">
              <a:spAutoFit/>
            </a:bodyPr>
            <a:lstStyle/>
            <a:p>
              <a:r>
                <a:rPr lang="en-US" altLang="zh-CN" sz="1400" dirty="0">
                  <a:latin typeface="Comic Sans MS" panose="030F0702030302020204" pitchFamily="66" charset="0"/>
                </a:rPr>
                <a:t>W_e3</a:t>
              </a:r>
              <a:endParaRPr lang="zh-CN" altLang="en-US" sz="1400" dirty="0">
                <a:latin typeface="Comic Sans MS" panose="030F0702030302020204" pitchFamily="66" charset="0"/>
              </a:endParaRPr>
            </a:p>
          </p:txBody>
        </p:sp>
        <p:sp>
          <p:nvSpPr>
            <p:cNvPr id="48" name="矩形 47">
              <a:extLst>
                <a:ext uri="{FF2B5EF4-FFF2-40B4-BE49-F238E27FC236}">
                  <a16:creationId xmlns:a16="http://schemas.microsoft.com/office/drawing/2014/main" id="{6301A4AF-A318-5C00-AD3A-E0B427AB3774}"/>
                </a:ext>
              </a:extLst>
            </p:cNvPr>
            <p:cNvSpPr/>
            <p:nvPr/>
          </p:nvSpPr>
          <p:spPr>
            <a:xfrm>
              <a:off x="5909243" y="5161869"/>
              <a:ext cx="205946" cy="541203"/>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95067D23-AA10-27CA-277C-1E6B78520961}"/>
                </a:ext>
              </a:extLst>
            </p:cNvPr>
            <p:cNvSpPr/>
            <p:nvPr/>
          </p:nvSpPr>
          <p:spPr>
            <a:xfrm>
              <a:off x="6958912" y="5156203"/>
              <a:ext cx="205946" cy="541203"/>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223B084C-9B34-988D-C7C6-553E716E3CF3}"/>
                </a:ext>
              </a:extLst>
            </p:cNvPr>
            <p:cNvSpPr/>
            <p:nvPr/>
          </p:nvSpPr>
          <p:spPr>
            <a:xfrm>
              <a:off x="7990700" y="5161869"/>
              <a:ext cx="205946" cy="541203"/>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上 50">
              <a:extLst>
                <a:ext uri="{FF2B5EF4-FFF2-40B4-BE49-F238E27FC236}">
                  <a16:creationId xmlns:a16="http://schemas.microsoft.com/office/drawing/2014/main" id="{E7037B67-261F-44C0-ED99-EEECCC5ADD07}"/>
                </a:ext>
              </a:extLst>
            </p:cNvPr>
            <p:cNvSpPr/>
            <p:nvPr/>
          </p:nvSpPr>
          <p:spPr>
            <a:xfrm>
              <a:off x="6958912" y="4784572"/>
              <a:ext cx="205946" cy="222421"/>
            </a:xfrm>
            <a:prstGeom prst="upArrow">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A776FEA0-078C-8569-4360-28D15B868070}"/>
                </a:ext>
              </a:extLst>
            </p:cNvPr>
            <p:cNvSpPr txBox="1"/>
            <p:nvPr/>
          </p:nvSpPr>
          <p:spPr>
            <a:xfrm>
              <a:off x="7164859" y="4747860"/>
              <a:ext cx="1738188" cy="321615"/>
            </a:xfrm>
            <a:prstGeom prst="rect">
              <a:avLst/>
            </a:prstGeom>
            <a:noFill/>
          </p:spPr>
          <p:txBody>
            <a:bodyPr wrap="square" rtlCol="0">
              <a:spAutoFit/>
            </a:bodyPr>
            <a:lstStyle/>
            <a:p>
              <a:r>
                <a:rPr lang="en-US" altLang="zh-CN" sz="1400" dirty="0" err="1">
                  <a:latin typeface="Comic Sans MS" panose="030F0702030302020204" pitchFamily="66" charset="0"/>
                </a:rPr>
                <a:t>AllReduce</a:t>
              </a:r>
              <a:endParaRPr lang="zh-CN" altLang="en-US" sz="1400" dirty="0">
                <a:latin typeface="Comic Sans MS" panose="030F0702030302020204" pitchFamily="66" charset="0"/>
              </a:endParaRPr>
            </a:p>
          </p:txBody>
        </p:sp>
        <p:sp>
          <p:nvSpPr>
            <p:cNvPr id="54" name="矩形 53">
              <a:extLst>
                <a:ext uri="{FF2B5EF4-FFF2-40B4-BE49-F238E27FC236}">
                  <a16:creationId xmlns:a16="http://schemas.microsoft.com/office/drawing/2014/main" id="{F0BF27E3-BCDA-E12B-68F6-2C7151C38B44}"/>
                </a:ext>
              </a:extLst>
            </p:cNvPr>
            <p:cNvSpPr/>
            <p:nvPr/>
          </p:nvSpPr>
          <p:spPr>
            <a:xfrm>
              <a:off x="6616464" y="4222134"/>
              <a:ext cx="804993" cy="533181"/>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Y</a:t>
              </a:r>
              <a:endParaRPr lang="zh-CN" altLang="en-US" dirty="0">
                <a:solidFill>
                  <a:schemeClr val="tx1"/>
                </a:solidFill>
                <a:latin typeface="Comic Sans MS" panose="030F0702030302020204" pitchFamily="66" charset="0"/>
              </a:endParaRPr>
            </a:p>
          </p:txBody>
        </p:sp>
        <p:sp>
          <p:nvSpPr>
            <p:cNvPr id="55" name="文本框 54">
              <a:extLst>
                <a:ext uri="{FF2B5EF4-FFF2-40B4-BE49-F238E27FC236}">
                  <a16:creationId xmlns:a16="http://schemas.microsoft.com/office/drawing/2014/main" id="{5C008218-CF5F-0D9B-0465-B502723484F6}"/>
                </a:ext>
              </a:extLst>
            </p:cNvPr>
            <p:cNvSpPr txBox="1"/>
            <p:nvPr/>
          </p:nvSpPr>
          <p:spPr>
            <a:xfrm>
              <a:off x="7366765" y="4320772"/>
              <a:ext cx="2420433" cy="321615"/>
            </a:xfrm>
            <a:prstGeom prst="rect">
              <a:avLst/>
            </a:prstGeom>
            <a:noFill/>
          </p:spPr>
          <p:txBody>
            <a:bodyPr wrap="square" rtlCol="0">
              <a:spAutoFit/>
            </a:bodyPr>
            <a:lstStyle/>
            <a:p>
              <a:r>
                <a:rPr lang="en-US" altLang="zh-CN" sz="1400" dirty="0">
                  <a:latin typeface="Comic Sans MS" panose="030F0702030302020204" pitchFamily="66" charset="0"/>
                </a:rPr>
                <a:t>Out of embedding</a:t>
              </a:r>
              <a:endParaRPr lang="zh-CN" altLang="en-US" sz="1400" dirty="0">
                <a:latin typeface="Comic Sans MS" panose="030F0702030302020204" pitchFamily="66" charset="0"/>
              </a:endParaRPr>
            </a:p>
          </p:txBody>
        </p:sp>
      </p:grpSp>
    </p:spTree>
    <p:extLst>
      <p:ext uri="{BB962C8B-B14F-4D97-AF65-F5344CB8AC3E}">
        <p14:creationId xmlns:p14="http://schemas.microsoft.com/office/powerpoint/2010/main" val="905870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E11272-4718-40EA-3BF8-414609122799}"/>
              </a:ext>
            </a:extLst>
          </p:cNvPr>
          <p:cNvSpPr txBox="1"/>
          <p:nvPr/>
        </p:nvSpPr>
        <p:spPr>
          <a:xfrm>
            <a:off x="230657" y="247135"/>
            <a:ext cx="8040131" cy="461665"/>
          </a:xfrm>
          <a:prstGeom prst="rect">
            <a:avLst/>
          </a:prstGeom>
          <a:noFill/>
        </p:spPr>
        <p:txBody>
          <a:bodyPr wrap="square" rtlCol="0">
            <a:spAutoFit/>
          </a:bodyPr>
          <a:lstStyle/>
          <a:p>
            <a:r>
              <a:rPr lang="en-US" altLang="zh-CN" sz="2400" b="1" dirty="0">
                <a:latin typeface="Comic Sans MS" panose="030F0702030302020204" pitchFamily="66" charset="0"/>
              </a:rPr>
              <a:t>Transformer-decoder(Self-attention layer TP )</a:t>
            </a:r>
            <a:endParaRPr lang="zh-CN" altLang="en-US" sz="2400" b="1" dirty="0">
              <a:latin typeface="Comic Sans MS" panose="030F0702030302020204" pitchFamily="66" charset="0"/>
            </a:endParaRPr>
          </a:p>
        </p:txBody>
      </p:sp>
      <p:grpSp>
        <p:nvGrpSpPr>
          <p:cNvPr id="61" name="组合 60">
            <a:extLst>
              <a:ext uri="{FF2B5EF4-FFF2-40B4-BE49-F238E27FC236}">
                <a16:creationId xmlns:a16="http://schemas.microsoft.com/office/drawing/2014/main" id="{4F88D016-5437-FBDB-DDAA-A4860635A4C3}"/>
              </a:ext>
            </a:extLst>
          </p:cNvPr>
          <p:cNvGrpSpPr/>
          <p:nvPr/>
        </p:nvGrpSpPr>
        <p:grpSpPr>
          <a:xfrm>
            <a:off x="164647" y="864973"/>
            <a:ext cx="2347167" cy="2779612"/>
            <a:chOff x="279977" y="1285103"/>
            <a:chExt cx="2347167" cy="2779612"/>
          </a:xfrm>
        </p:grpSpPr>
        <p:sp>
          <p:nvSpPr>
            <p:cNvPr id="47" name="矩形 46">
              <a:extLst>
                <a:ext uri="{FF2B5EF4-FFF2-40B4-BE49-F238E27FC236}">
                  <a16:creationId xmlns:a16="http://schemas.microsoft.com/office/drawing/2014/main" id="{F8AA776D-DCE6-3468-5FE1-E647B44812C8}"/>
                </a:ext>
              </a:extLst>
            </p:cNvPr>
            <p:cNvSpPr/>
            <p:nvPr/>
          </p:nvSpPr>
          <p:spPr>
            <a:xfrm>
              <a:off x="279977" y="2879018"/>
              <a:ext cx="2347167" cy="746112"/>
            </a:xfrm>
            <a:prstGeom prst="rect">
              <a:avLst/>
            </a:prstGeom>
            <a:solidFill>
              <a:schemeClr val="bg1"/>
            </a:solidFill>
            <a:ln w="57150">
              <a:solidFill>
                <a:schemeClr val="accent2"/>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AD1D2EBF-262F-A814-3735-8A9CD4A30D58}"/>
                </a:ext>
              </a:extLst>
            </p:cNvPr>
            <p:cNvGrpSpPr/>
            <p:nvPr/>
          </p:nvGrpSpPr>
          <p:grpSpPr>
            <a:xfrm>
              <a:off x="395417" y="1285103"/>
              <a:ext cx="2125362" cy="2779612"/>
              <a:chOff x="109395" y="815546"/>
              <a:chExt cx="3368743" cy="5568433"/>
            </a:xfrm>
          </p:grpSpPr>
          <p:sp>
            <p:nvSpPr>
              <p:cNvPr id="23" name="椭圆 22">
                <a:extLst>
                  <a:ext uri="{FF2B5EF4-FFF2-40B4-BE49-F238E27FC236}">
                    <a16:creationId xmlns:a16="http://schemas.microsoft.com/office/drawing/2014/main" id="{D151BCF1-3FE5-FA36-D9AE-8097E199B46D}"/>
                  </a:ext>
                </a:extLst>
              </p:cNvPr>
              <p:cNvSpPr/>
              <p:nvPr/>
            </p:nvSpPr>
            <p:spPr>
              <a:xfrm>
                <a:off x="1677424" y="1973391"/>
                <a:ext cx="218303" cy="2224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E4FE7F3-F6AC-C4FC-79D8-F1FACB9C26F8}"/>
                  </a:ext>
                </a:extLst>
              </p:cNvPr>
              <p:cNvSpPr/>
              <p:nvPr/>
            </p:nvSpPr>
            <p:spPr>
              <a:xfrm>
                <a:off x="527222" y="5642573"/>
                <a:ext cx="2529016" cy="741406"/>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t>Text &amp; Position Embed</a:t>
                </a:r>
                <a:endParaRPr lang="zh-CN" altLang="en-US" sz="1100" dirty="0"/>
              </a:p>
            </p:txBody>
          </p:sp>
          <p:sp>
            <p:nvSpPr>
              <p:cNvPr id="25" name="矩形 24">
                <a:extLst>
                  <a:ext uri="{FF2B5EF4-FFF2-40B4-BE49-F238E27FC236}">
                    <a16:creationId xmlns:a16="http://schemas.microsoft.com/office/drawing/2014/main" id="{F2E42292-4F46-57B0-4AD2-BF55BEE089F9}"/>
                  </a:ext>
                </a:extLst>
              </p:cNvPr>
              <p:cNvSpPr/>
              <p:nvPr/>
            </p:nvSpPr>
            <p:spPr>
              <a:xfrm>
                <a:off x="109395" y="4377877"/>
                <a:ext cx="3368743" cy="924862"/>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Masked Multi </a:t>
                </a:r>
              </a:p>
              <a:p>
                <a:pPr algn="ctr"/>
                <a:r>
                  <a:rPr lang="en-US" altLang="zh-CN" sz="1600" dirty="0"/>
                  <a:t>Self Attention</a:t>
                </a:r>
                <a:endParaRPr lang="zh-CN" altLang="en-US" sz="1600" dirty="0"/>
              </a:p>
            </p:txBody>
          </p:sp>
          <p:sp>
            <p:nvSpPr>
              <p:cNvPr id="26" name="矩形 25">
                <a:extLst>
                  <a:ext uri="{FF2B5EF4-FFF2-40B4-BE49-F238E27FC236}">
                    <a16:creationId xmlns:a16="http://schemas.microsoft.com/office/drawing/2014/main" id="{57638EC7-7A16-0790-8F48-52627314261F}"/>
                  </a:ext>
                </a:extLst>
              </p:cNvPr>
              <p:cNvSpPr/>
              <p:nvPr/>
            </p:nvSpPr>
            <p:spPr>
              <a:xfrm>
                <a:off x="527222" y="3319849"/>
                <a:ext cx="2529016" cy="576992"/>
              </a:xfrm>
              <a:prstGeom prst="rect">
                <a:avLst/>
              </a:prstGeom>
              <a:solidFill>
                <a:srgbClr val="6F399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Layer Norm</a:t>
                </a:r>
              </a:p>
            </p:txBody>
          </p:sp>
          <p:sp>
            <p:nvSpPr>
              <p:cNvPr id="27" name="矩形 26">
                <a:extLst>
                  <a:ext uri="{FF2B5EF4-FFF2-40B4-BE49-F238E27FC236}">
                    <a16:creationId xmlns:a16="http://schemas.microsoft.com/office/drawing/2014/main" id="{98819C85-8CD4-702C-CA1C-D859781E3286}"/>
                  </a:ext>
                </a:extLst>
              </p:cNvPr>
              <p:cNvSpPr/>
              <p:nvPr/>
            </p:nvSpPr>
            <p:spPr>
              <a:xfrm>
                <a:off x="527222" y="1186595"/>
                <a:ext cx="2529016" cy="576992"/>
              </a:xfrm>
              <a:prstGeom prst="rect">
                <a:avLst/>
              </a:prstGeom>
              <a:solidFill>
                <a:srgbClr val="6F399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Layer Norm</a:t>
                </a:r>
              </a:p>
            </p:txBody>
          </p:sp>
          <p:sp>
            <p:nvSpPr>
              <p:cNvPr id="28" name="矩形 27">
                <a:extLst>
                  <a:ext uri="{FF2B5EF4-FFF2-40B4-BE49-F238E27FC236}">
                    <a16:creationId xmlns:a16="http://schemas.microsoft.com/office/drawing/2014/main" id="{DF5FFD52-33D8-3DCD-45AB-1E874040555A}"/>
                  </a:ext>
                </a:extLst>
              </p:cNvPr>
              <p:cNvSpPr/>
              <p:nvPr/>
            </p:nvSpPr>
            <p:spPr>
              <a:xfrm>
                <a:off x="527222" y="2384853"/>
                <a:ext cx="2529016" cy="576992"/>
              </a:xfrm>
              <a:prstGeom prst="rect">
                <a:avLst/>
              </a:prstGeom>
              <a:solidFill>
                <a:schemeClr val="accent4">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Feed Forward</a:t>
                </a:r>
              </a:p>
            </p:txBody>
          </p:sp>
          <p:cxnSp>
            <p:nvCxnSpPr>
              <p:cNvPr id="29" name="直接箭头连接符 28">
                <a:extLst>
                  <a:ext uri="{FF2B5EF4-FFF2-40B4-BE49-F238E27FC236}">
                    <a16:creationId xmlns:a16="http://schemas.microsoft.com/office/drawing/2014/main" id="{14BD30F6-D165-86A7-B31D-F9D5DADD277E}"/>
                  </a:ext>
                </a:extLst>
              </p:cNvPr>
              <p:cNvCxnSpPr>
                <a:cxnSpLocks/>
                <a:stCxn id="24" idx="0"/>
                <a:endCxn id="25" idx="2"/>
              </p:cNvCxnSpPr>
              <p:nvPr/>
            </p:nvCxnSpPr>
            <p:spPr>
              <a:xfrm flipV="1">
                <a:off x="1791731" y="5302739"/>
                <a:ext cx="2035" cy="3398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3D0D1D5C-6A19-7EFB-DBD4-1FC9B7DF6624}"/>
                  </a:ext>
                </a:extLst>
              </p:cNvPr>
              <p:cNvSpPr/>
              <p:nvPr/>
            </p:nvSpPr>
            <p:spPr>
              <a:xfrm>
                <a:off x="1682578" y="4081847"/>
                <a:ext cx="218303" cy="2224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加号 30">
                <a:extLst>
                  <a:ext uri="{FF2B5EF4-FFF2-40B4-BE49-F238E27FC236}">
                    <a16:creationId xmlns:a16="http://schemas.microsoft.com/office/drawing/2014/main" id="{41098CE5-5A43-6377-5166-7736220BB002}"/>
                  </a:ext>
                </a:extLst>
              </p:cNvPr>
              <p:cNvSpPr/>
              <p:nvPr/>
            </p:nvSpPr>
            <p:spPr>
              <a:xfrm>
                <a:off x="1682577" y="4081847"/>
                <a:ext cx="218303" cy="222422"/>
              </a:xfrm>
              <a:prstGeom prst="mathPlus">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 name="连接符: 肘形 31">
                <a:extLst>
                  <a:ext uri="{FF2B5EF4-FFF2-40B4-BE49-F238E27FC236}">
                    <a16:creationId xmlns:a16="http://schemas.microsoft.com/office/drawing/2014/main" id="{8868652B-D6BE-AD08-848E-47F76D7B06A9}"/>
                  </a:ext>
                </a:extLst>
              </p:cNvPr>
              <p:cNvCxnSpPr>
                <a:cxnSpLocks/>
                <a:endCxn id="30" idx="6"/>
              </p:cNvCxnSpPr>
              <p:nvPr/>
            </p:nvCxnSpPr>
            <p:spPr>
              <a:xfrm rot="5400000" flipH="1" flipV="1">
                <a:off x="1195601" y="4789185"/>
                <a:ext cx="1301406" cy="109153"/>
              </a:xfrm>
              <a:prstGeom prst="bentConnector4">
                <a:avLst>
                  <a:gd name="adj1" fmla="val -1115"/>
                  <a:gd name="adj2" fmla="val 1532054"/>
                </a:avLst>
              </a:prstGeom>
              <a:ln>
                <a:tailEnd type="triangle"/>
              </a:ln>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40CB3322-3186-6990-59D9-9BA3D6F6CE4A}"/>
                  </a:ext>
                </a:extLst>
              </p:cNvPr>
              <p:cNvCxnSpPr>
                <a:cxnSpLocks/>
                <a:stCxn id="25" idx="0"/>
                <a:endCxn id="30" idx="4"/>
              </p:cNvCxnSpPr>
              <p:nvPr/>
            </p:nvCxnSpPr>
            <p:spPr>
              <a:xfrm flipH="1" flipV="1">
                <a:off x="1791730" y="4304270"/>
                <a:ext cx="2037" cy="73608"/>
              </a:xfrm>
              <a:prstGeom prst="line">
                <a:avLst/>
              </a:prstGeom>
            </p:spPr>
            <p:style>
              <a:lnRef idx="3">
                <a:schemeClr val="dk1"/>
              </a:lnRef>
              <a:fillRef idx="0">
                <a:schemeClr val="dk1"/>
              </a:fillRef>
              <a:effectRef idx="2">
                <a:schemeClr val="dk1"/>
              </a:effectRef>
              <a:fontRef idx="minor">
                <a:schemeClr val="tx1"/>
              </a:fontRef>
            </p:style>
          </p:cxnSp>
          <p:cxnSp>
            <p:nvCxnSpPr>
              <p:cNvPr id="34" name="直接箭头连接符 33">
                <a:extLst>
                  <a:ext uri="{FF2B5EF4-FFF2-40B4-BE49-F238E27FC236}">
                    <a16:creationId xmlns:a16="http://schemas.microsoft.com/office/drawing/2014/main" id="{BD887015-8DB7-972A-8F26-82582F3613F8}"/>
                  </a:ext>
                </a:extLst>
              </p:cNvPr>
              <p:cNvCxnSpPr>
                <a:stCxn id="30" idx="0"/>
                <a:endCxn id="26" idx="2"/>
              </p:cNvCxnSpPr>
              <p:nvPr/>
            </p:nvCxnSpPr>
            <p:spPr>
              <a:xfrm flipV="1">
                <a:off x="1791730" y="3896841"/>
                <a:ext cx="0" cy="185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AABD9617-21F4-2C09-CC28-A1C79E950050}"/>
                  </a:ext>
                </a:extLst>
              </p:cNvPr>
              <p:cNvCxnSpPr>
                <a:stCxn id="26" idx="0"/>
                <a:endCxn id="28" idx="2"/>
              </p:cNvCxnSpPr>
              <p:nvPr/>
            </p:nvCxnSpPr>
            <p:spPr>
              <a:xfrm flipV="1">
                <a:off x="1791730" y="2961845"/>
                <a:ext cx="0" cy="358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加号 35">
                <a:extLst>
                  <a:ext uri="{FF2B5EF4-FFF2-40B4-BE49-F238E27FC236}">
                    <a16:creationId xmlns:a16="http://schemas.microsoft.com/office/drawing/2014/main" id="{ACA36C5B-3B74-DFE7-359C-AD73FEB79265}"/>
                  </a:ext>
                </a:extLst>
              </p:cNvPr>
              <p:cNvSpPr/>
              <p:nvPr/>
            </p:nvSpPr>
            <p:spPr>
              <a:xfrm>
                <a:off x="1681542" y="1971414"/>
                <a:ext cx="214186" cy="222422"/>
              </a:xfrm>
              <a:prstGeom prst="mathPlus">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连接符 36">
                <a:extLst>
                  <a:ext uri="{FF2B5EF4-FFF2-40B4-BE49-F238E27FC236}">
                    <a16:creationId xmlns:a16="http://schemas.microsoft.com/office/drawing/2014/main" id="{005CD070-2C27-9D11-8F8E-802A44539AB2}"/>
                  </a:ext>
                </a:extLst>
              </p:cNvPr>
              <p:cNvCxnSpPr>
                <a:stCxn id="28" idx="0"/>
                <a:endCxn id="23" idx="4"/>
              </p:cNvCxnSpPr>
              <p:nvPr/>
            </p:nvCxnSpPr>
            <p:spPr>
              <a:xfrm flipH="1" flipV="1">
                <a:off x="1786576" y="2195813"/>
                <a:ext cx="5154" cy="189040"/>
              </a:xfrm>
              <a:prstGeom prst="line">
                <a:avLst/>
              </a:prstGeom>
            </p:spPr>
            <p:style>
              <a:lnRef idx="3">
                <a:schemeClr val="dk1"/>
              </a:lnRef>
              <a:fillRef idx="0">
                <a:schemeClr val="dk1"/>
              </a:fillRef>
              <a:effectRef idx="2">
                <a:schemeClr val="dk1"/>
              </a:effectRef>
              <a:fontRef idx="minor">
                <a:schemeClr val="tx1"/>
              </a:fontRef>
            </p:style>
          </p:cxnSp>
          <p:cxnSp>
            <p:nvCxnSpPr>
              <p:cNvPr id="38" name="直接箭头连接符 37">
                <a:extLst>
                  <a:ext uri="{FF2B5EF4-FFF2-40B4-BE49-F238E27FC236}">
                    <a16:creationId xmlns:a16="http://schemas.microsoft.com/office/drawing/2014/main" id="{5CD2B4C9-1073-5371-2C41-AA574E185D9A}"/>
                  </a:ext>
                </a:extLst>
              </p:cNvPr>
              <p:cNvCxnSpPr>
                <a:cxnSpLocks/>
              </p:cNvCxnSpPr>
              <p:nvPr/>
            </p:nvCxnSpPr>
            <p:spPr>
              <a:xfrm flipV="1">
                <a:off x="1786576" y="1741098"/>
                <a:ext cx="0" cy="2303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连接符: 肘形 38">
                <a:extLst>
                  <a:ext uri="{FF2B5EF4-FFF2-40B4-BE49-F238E27FC236}">
                    <a16:creationId xmlns:a16="http://schemas.microsoft.com/office/drawing/2014/main" id="{0EEBD35A-F83F-E185-F1AF-236083332332}"/>
                  </a:ext>
                </a:extLst>
              </p:cNvPr>
              <p:cNvCxnSpPr>
                <a:cxnSpLocks/>
                <a:endCxn id="23" idx="6"/>
              </p:cNvCxnSpPr>
              <p:nvPr/>
            </p:nvCxnSpPr>
            <p:spPr>
              <a:xfrm rot="5400000" flipH="1" flipV="1">
                <a:off x="1295781" y="2579512"/>
                <a:ext cx="1094856" cy="105036"/>
              </a:xfrm>
              <a:prstGeom prst="bentConnector4">
                <a:avLst>
                  <a:gd name="adj1" fmla="val -976"/>
                  <a:gd name="adj2" fmla="val 1580342"/>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a:extLst>
                  <a:ext uri="{FF2B5EF4-FFF2-40B4-BE49-F238E27FC236}">
                    <a16:creationId xmlns:a16="http://schemas.microsoft.com/office/drawing/2014/main" id="{7D5B0F6E-9C84-308B-DB1A-8AAE3B6536E6}"/>
                  </a:ext>
                </a:extLst>
              </p:cNvPr>
              <p:cNvCxnSpPr>
                <a:stCxn id="27" idx="0"/>
              </p:cNvCxnSpPr>
              <p:nvPr/>
            </p:nvCxnSpPr>
            <p:spPr>
              <a:xfrm flipH="1" flipV="1">
                <a:off x="1786575" y="815546"/>
                <a:ext cx="5155" cy="371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
        <p:nvSpPr>
          <p:cNvPr id="63" name="文本框 62">
            <a:extLst>
              <a:ext uri="{FF2B5EF4-FFF2-40B4-BE49-F238E27FC236}">
                <a16:creationId xmlns:a16="http://schemas.microsoft.com/office/drawing/2014/main" id="{A64F9F31-24F2-6F1D-F022-5713640E0779}"/>
              </a:ext>
            </a:extLst>
          </p:cNvPr>
          <p:cNvSpPr txBox="1"/>
          <p:nvPr/>
        </p:nvSpPr>
        <p:spPr>
          <a:xfrm>
            <a:off x="4118919" y="930876"/>
            <a:ext cx="7885345" cy="369332"/>
          </a:xfrm>
          <a:prstGeom prst="rect">
            <a:avLst/>
          </a:prstGeom>
          <a:noFill/>
        </p:spPr>
        <p:txBody>
          <a:bodyPr wrap="square" rtlCol="0">
            <a:spAutoFit/>
          </a:bodyPr>
          <a:lstStyle/>
          <a:p>
            <a:r>
              <a:rPr lang="en-US" altLang="zh-CN" dirty="0">
                <a:latin typeface="Comic Sans MS" panose="030F0702030302020204" pitchFamily="66" charset="0"/>
              </a:rPr>
              <a:t>Parameters Matrix</a:t>
            </a:r>
            <a:r>
              <a:rPr lang="zh-CN" altLang="en-US" dirty="0">
                <a:latin typeface="Comic Sans MS" panose="030F0702030302020204" pitchFamily="66" charset="0"/>
              </a:rPr>
              <a:t>：</a:t>
            </a:r>
            <a:r>
              <a:rPr lang="en-US" altLang="zh-CN" dirty="0" err="1">
                <a:latin typeface="Comic Sans MS" panose="030F0702030302020204" pitchFamily="66" charset="0"/>
              </a:rPr>
              <a:t>W</a:t>
            </a:r>
            <a:r>
              <a:rPr lang="en-US" altLang="zh-CN" baseline="-25000" dirty="0" err="1">
                <a:latin typeface="Comic Sans MS" panose="030F0702030302020204" pitchFamily="66" charset="0"/>
              </a:rPr>
              <a:t>q</a:t>
            </a:r>
            <a:r>
              <a:rPr lang="zh-CN" altLang="en-US" dirty="0">
                <a:latin typeface="Comic Sans MS" panose="030F0702030302020204" pitchFamily="66" charset="0"/>
              </a:rPr>
              <a:t>，</a:t>
            </a:r>
            <a:r>
              <a:rPr lang="en-US" altLang="zh-CN" dirty="0" err="1">
                <a:latin typeface="Comic Sans MS" panose="030F0702030302020204" pitchFamily="66" charset="0"/>
              </a:rPr>
              <a:t>W</a:t>
            </a:r>
            <a:r>
              <a:rPr lang="en-US" altLang="zh-CN" baseline="-25000" dirty="0" err="1">
                <a:latin typeface="Comic Sans MS" panose="030F0702030302020204" pitchFamily="66" charset="0"/>
              </a:rPr>
              <a:t>k</a:t>
            </a:r>
            <a:r>
              <a:rPr lang="zh-CN" altLang="en-US" dirty="0">
                <a:latin typeface="Comic Sans MS" panose="030F0702030302020204" pitchFamily="66" charset="0"/>
              </a:rPr>
              <a:t>，</a:t>
            </a:r>
            <a:r>
              <a:rPr lang="en-US" altLang="zh-CN" dirty="0">
                <a:latin typeface="Comic Sans MS" panose="030F0702030302020204" pitchFamily="66" charset="0"/>
              </a:rPr>
              <a:t>W</a:t>
            </a:r>
            <a:r>
              <a:rPr lang="en-US" altLang="zh-CN" baseline="-25000" dirty="0">
                <a:latin typeface="Comic Sans MS" panose="030F0702030302020204" pitchFamily="66" charset="0"/>
              </a:rPr>
              <a:t>v</a:t>
            </a:r>
            <a:endParaRPr lang="zh-CN" altLang="en-US" baseline="-25000" dirty="0">
              <a:latin typeface="Comic Sans MS" panose="030F0702030302020204" pitchFamily="66" charset="0"/>
            </a:endParaRPr>
          </a:p>
        </p:txBody>
      </p:sp>
      <p:sp>
        <p:nvSpPr>
          <p:cNvPr id="64" name="文本框 63">
            <a:extLst>
              <a:ext uri="{FF2B5EF4-FFF2-40B4-BE49-F238E27FC236}">
                <a16:creationId xmlns:a16="http://schemas.microsoft.com/office/drawing/2014/main" id="{FE1DEA43-DC92-3644-06DB-44CFE9D5671A}"/>
              </a:ext>
            </a:extLst>
          </p:cNvPr>
          <p:cNvSpPr txBox="1"/>
          <p:nvPr/>
        </p:nvSpPr>
        <p:spPr>
          <a:xfrm>
            <a:off x="4860324" y="1441951"/>
            <a:ext cx="6318422" cy="369332"/>
          </a:xfrm>
          <a:prstGeom prst="rect">
            <a:avLst/>
          </a:prstGeom>
          <a:noFill/>
        </p:spPr>
        <p:txBody>
          <a:bodyPr wrap="square" rtlCol="0">
            <a:spAutoFit/>
          </a:bodyPr>
          <a:lstStyle/>
          <a:p>
            <a:r>
              <a:rPr lang="en-US" altLang="zh-CN" dirty="0" err="1">
                <a:latin typeface="Comic Sans MS" panose="030F0702030302020204" pitchFamily="66" charset="0"/>
              </a:rPr>
              <a:t>W</a:t>
            </a:r>
            <a:r>
              <a:rPr lang="en-US" altLang="zh-CN" baseline="-25000" dirty="0" err="1">
                <a:latin typeface="Comic Sans MS" panose="030F0702030302020204" pitchFamily="66" charset="0"/>
              </a:rPr>
              <a:t>q</a:t>
            </a:r>
            <a:r>
              <a:rPr lang="en-US" altLang="zh-CN" dirty="0">
                <a:latin typeface="Comic Sans MS" panose="030F0702030302020204" pitchFamily="66" charset="0"/>
                <a:sym typeface="Wingdings" panose="05000000000000000000" pitchFamily="2" charset="2"/>
              </a:rPr>
              <a:t>: (h, k)</a:t>
            </a:r>
            <a:r>
              <a:rPr lang="zh-CN" altLang="en-US" dirty="0">
                <a:latin typeface="Comic Sans MS" panose="030F0702030302020204" pitchFamily="66" charset="0"/>
                <a:sym typeface="Wingdings" panose="05000000000000000000" pitchFamily="2" charset="2"/>
              </a:rPr>
              <a:t>、</a:t>
            </a:r>
            <a:r>
              <a:rPr lang="en-US" altLang="zh-CN" dirty="0" err="1">
                <a:latin typeface="Comic Sans MS" panose="030F0702030302020204" pitchFamily="66" charset="0"/>
                <a:sym typeface="Wingdings" panose="05000000000000000000" pitchFamily="2" charset="2"/>
              </a:rPr>
              <a:t>W</a:t>
            </a:r>
            <a:r>
              <a:rPr lang="en-US" altLang="zh-CN" baseline="-25000" dirty="0" err="1">
                <a:latin typeface="Comic Sans MS" panose="030F0702030302020204" pitchFamily="66" charset="0"/>
                <a:sym typeface="Wingdings" panose="05000000000000000000" pitchFamily="2" charset="2"/>
              </a:rPr>
              <a:t>k</a:t>
            </a:r>
            <a:r>
              <a:rPr lang="en-US" altLang="zh-CN" dirty="0">
                <a:latin typeface="Comic Sans MS" panose="030F0702030302020204" pitchFamily="66" charset="0"/>
                <a:sym typeface="Wingdings" panose="05000000000000000000" pitchFamily="2" charset="2"/>
              </a:rPr>
              <a:t>: (</a:t>
            </a:r>
            <a:r>
              <a:rPr lang="en-US" altLang="zh-CN" dirty="0" err="1">
                <a:latin typeface="Comic Sans MS" panose="030F0702030302020204" pitchFamily="66" charset="0"/>
                <a:sym typeface="Wingdings" panose="05000000000000000000" pitchFamily="2" charset="2"/>
              </a:rPr>
              <a:t>h,k</a:t>
            </a:r>
            <a:r>
              <a:rPr lang="en-US" altLang="zh-CN" dirty="0">
                <a:latin typeface="Comic Sans MS" panose="030F0702030302020204" pitchFamily="66" charset="0"/>
                <a:sym typeface="Wingdings" panose="05000000000000000000" pitchFamily="2" charset="2"/>
              </a:rPr>
              <a:t>)</a:t>
            </a:r>
            <a:r>
              <a:rPr lang="zh-CN" altLang="en-US" dirty="0">
                <a:latin typeface="Comic Sans MS" panose="030F0702030302020204" pitchFamily="66" charset="0"/>
                <a:sym typeface="Wingdings" panose="05000000000000000000" pitchFamily="2" charset="2"/>
              </a:rPr>
              <a:t>、</a:t>
            </a:r>
            <a:r>
              <a:rPr lang="en-US" altLang="zh-CN" dirty="0">
                <a:latin typeface="Comic Sans MS" panose="030F0702030302020204" pitchFamily="66" charset="0"/>
                <a:sym typeface="Wingdings" panose="05000000000000000000" pitchFamily="2" charset="2"/>
              </a:rPr>
              <a:t>W</a:t>
            </a:r>
            <a:r>
              <a:rPr lang="en-US" altLang="zh-CN" baseline="-25000" dirty="0">
                <a:latin typeface="Comic Sans MS" panose="030F0702030302020204" pitchFamily="66" charset="0"/>
                <a:sym typeface="Wingdings" panose="05000000000000000000" pitchFamily="2" charset="2"/>
              </a:rPr>
              <a:t>v</a:t>
            </a:r>
            <a:r>
              <a:rPr lang="en-US" altLang="zh-CN" dirty="0">
                <a:latin typeface="Comic Sans MS" panose="030F0702030302020204" pitchFamily="66" charset="0"/>
                <a:sym typeface="Wingdings" panose="05000000000000000000" pitchFamily="2" charset="2"/>
              </a:rPr>
              <a:t>:</a:t>
            </a:r>
            <a:r>
              <a:rPr lang="zh-CN" altLang="en-US" dirty="0">
                <a:latin typeface="Comic Sans MS" panose="030F0702030302020204" pitchFamily="66" charset="0"/>
                <a:sym typeface="Wingdings" panose="05000000000000000000" pitchFamily="2" charset="2"/>
              </a:rPr>
              <a:t> </a:t>
            </a:r>
            <a:r>
              <a:rPr lang="en-US" altLang="zh-CN" dirty="0">
                <a:latin typeface="Comic Sans MS" panose="030F0702030302020204" pitchFamily="66" charset="0"/>
                <a:sym typeface="Wingdings" panose="05000000000000000000" pitchFamily="2" charset="2"/>
              </a:rPr>
              <a:t>(</a:t>
            </a:r>
            <a:r>
              <a:rPr lang="en-US" altLang="zh-CN" dirty="0" err="1">
                <a:latin typeface="Comic Sans MS" panose="030F0702030302020204" pitchFamily="66" charset="0"/>
                <a:sym typeface="Wingdings" panose="05000000000000000000" pitchFamily="2" charset="2"/>
              </a:rPr>
              <a:t>h,v</a:t>
            </a:r>
            <a:r>
              <a:rPr lang="en-US" altLang="zh-CN" dirty="0">
                <a:latin typeface="Comic Sans MS" panose="030F0702030302020204" pitchFamily="66" charset="0"/>
                <a:sym typeface="Wingdings" panose="05000000000000000000" pitchFamily="2" charset="2"/>
              </a:rPr>
              <a:t>)</a:t>
            </a:r>
            <a:endParaRPr lang="zh-CN" altLang="en-US" dirty="0">
              <a:latin typeface="Comic Sans MS" panose="030F0702030302020204" pitchFamily="66" charset="0"/>
            </a:endParaRPr>
          </a:p>
        </p:txBody>
      </p:sp>
      <p:sp>
        <p:nvSpPr>
          <p:cNvPr id="65" name="文本框 64">
            <a:extLst>
              <a:ext uri="{FF2B5EF4-FFF2-40B4-BE49-F238E27FC236}">
                <a16:creationId xmlns:a16="http://schemas.microsoft.com/office/drawing/2014/main" id="{4CD97D91-2190-4125-4EC2-A6F4442BBBC8}"/>
              </a:ext>
            </a:extLst>
          </p:cNvPr>
          <p:cNvSpPr txBox="1"/>
          <p:nvPr/>
        </p:nvSpPr>
        <p:spPr>
          <a:xfrm>
            <a:off x="4118919" y="2044975"/>
            <a:ext cx="6161902" cy="369332"/>
          </a:xfrm>
          <a:prstGeom prst="rect">
            <a:avLst/>
          </a:prstGeom>
          <a:noFill/>
        </p:spPr>
        <p:txBody>
          <a:bodyPr wrap="square" rtlCol="0">
            <a:spAutoFit/>
          </a:bodyPr>
          <a:lstStyle/>
          <a:p>
            <a:r>
              <a:rPr lang="en-US" altLang="zh-CN" dirty="0">
                <a:latin typeface="Comic Sans MS" panose="030F0702030302020204" pitchFamily="66" charset="0"/>
              </a:rPr>
              <a:t>Multi-head attention</a:t>
            </a:r>
            <a:endParaRPr lang="zh-CN" altLang="en-US" dirty="0">
              <a:latin typeface="Comic Sans MS" panose="030F0702030302020204" pitchFamily="66" charset="0"/>
            </a:endParaRPr>
          </a:p>
        </p:txBody>
      </p:sp>
      <p:sp>
        <p:nvSpPr>
          <p:cNvPr id="66" name="文本框 65">
            <a:extLst>
              <a:ext uri="{FF2B5EF4-FFF2-40B4-BE49-F238E27FC236}">
                <a16:creationId xmlns:a16="http://schemas.microsoft.com/office/drawing/2014/main" id="{EAAF1521-72AA-B870-0896-0366961830B8}"/>
              </a:ext>
            </a:extLst>
          </p:cNvPr>
          <p:cNvSpPr txBox="1"/>
          <p:nvPr/>
        </p:nvSpPr>
        <p:spPr>
          <a:xfrm>
            <a:off x="4860324" y="2319876"/>
            <a:ext cx="3163329" cy="923330"/>
          </a:xfrm>
          <a:prstGeom prst="rect">
            <a:avLst/>
          </a:prstGeom>
          <a:noFill/>
        </p:spPr>
        <p:txBody>
          <a:bodyPr wrap="square" rtlCol="0">
            <a:spAutoFit/>
          </a:bodyPr>
          <a:lstStyle/>
          <a:p>
            <a:r>
              <a:rPr lang="en-US" altLang="zh-CN" dirty="0" err="1">
                <a:latin typeface="Comic Sans MS" panose="030F0702030302020204" pitchFamily="66" charset="0"/>
              </a:rPr>
              <a:t>W</a:t>
            </a:r>
            <a:r>
              <a:rPr lang="en-US" altLang="zh-CN" baseline="-25000" dirty="0" err="1">
                <a:latin typeface="Comic Sans MS" panose="030F0702030302020204" pitchFamily="66" charset="0"/>
              </a:rPr>
              <a:t>q</a:t>
            </a:r>
            <a:r>
              <a:rPr lang="en-US" altLang="zh-CN" dirty="0">
                <a:latin typeface="Comic Sans MS" panose="030F0702030302020204" pitchFamily="66" charset="0"/>
                <a:sym typeface="Wingdings" panose="05000000000000000000" pitchFamily="2" charset="2"/>
              </a:rPr>
              <a:t>:</a:t>
            </a:r>
            <a:r>
              <a:rPr lang="zh-CN" altLang="en-US" dirty="0">
                <a:latin typeface="Comic Sans MS" panose="030F0702030302020204" pitchFamily="66" charset="0"/>
                <a:sym typeface="Wingdings" panose="05000000000000000000" pitchFamily="2" charset="2"/>
              </a:rPr>
              <a:t> </a:t>
            </a:r>
            <a:r>
              <a:rPr lang="en-US" altLang="zh-CN" dirty="0">
                <a:latin typeface="Comic Sans MS" panose="030F0702030302020204" pitchFamily="66" charset="0"/>
                <a:sym typeface="Wingdings" panose="05000000000000000000" pitchFamily="2" charset="2"/>
              </a:rPr>
              <a:t>(h,k</a:t>
            </a:r>
            <a:r>
              <a:rPr lang="en-US" altLang="zh-CN" baseline="-25000" dirty="0">
                <a:latin typeface="Comic Sans MS" panose="030F0702030302020204" pitchFamily="66" charset="0"/>
                <a:sym typeface="Wingdings" panose="05000000000000000000" pitchFamily="2" charset="2"/>
              </a:rPr>
              <a:t>1</a:t>
            </a:r>
            <a:r>
              <a:rPr lang="en-US" altLang="zh-CN" dirty="0">
                <a:latin typeface="Comic Sans MS" panose="030F0702030302020204" pitchFamily="66" charset="0"/>
                <a:sym typeface="Wingdings" panose="05000000000000000000" pitchFamily="2" charset="2"/>
              </a:rPr>
              <a:t>)</a:t>
            </a:r>
            <a:r>
              <a:rPr lang="zh-CN" altLang="en-US" dirty="0">
                <a:latin typeface="Comic Sans MS" panose="030F0702030302020204" pitchFamily="66" charset="0"/>
                <a:sym typeface="Wingdings" panose="05000000000000000000" pitchFamily="2" charset="2"/>
              </a:rPr>
              <a:t>、</a:t>
            </a:r>
            <a:r>
              <a:rPr lang="en-US" altLang="zh-CN" dirty="0">
                <a:latin typeface="Comic Sans MS" panose="030F0702030302020204" pitchFamily="66" charset="0"/>
                <a:sym typeface="Wingdings" panose="05000000000000000000" pitchFamily="2" charset="2"/>
              </a:rPr>
              <a:t>(h,k</a:t>
            </a:r>
            <a:r>
              <a:rPr lang="en-US" altLang="zh-CN" baseline="-25000" dirty="0">
                <a:latin typeface="Comic Sans MS" panose="030F0702030302020204" pitchFamily="66" charset="0"/>
                <a:sym typeface="Wingdings" panose="05000000000000000000" pitchFamily="2" charset="2"/>
              </a:rPr>
              <a:t>2</a:t>
            </a:r>
            <a:r>
              <a:rPr lang="en-US" altLang="zh-CN" dirty="0">
                <a:latin typeface="Comic Sans MS" panose="030F0702030302020204" pitchFamily="66" charset="0"/>
                <a:sym typeface="Wingdings" panose="05000000000000000000" pitchFamily="2" charset="2"/>
              </a:rPr>
              <a:t>)……(</a:t>
            </a:r>
            <a:r>
              <a:rPr lang="en-US" altLang="zh-CN" dirty="0" err="1">
                <a:latin typeface="Comic Sans MS" panose="030F0702030302020204" pitchFamily="66" charset="0"/>
                <a:sym typeface="Wingdings" panose="05000000000000000000" pitchFamily="2" charset="2"/>
              </a:rPr>
              <a:t>h,k</a:t>
            </a:r>
            <a:r>
              <a:rPr lang="en-US" altLang="zh-CN" baseline="-25000" dirty="0" err="1">
                <a:latin typeface="Comic Sans MS" panose="030F0702030302020204" pitchFamily="66" charset="0"/>
                <a:sym typeface="Wingdings" panose="05000000000000000000" pitchFamily="2" charset="2"/>
              </a:rPr>
              <a:t>n</a:t>
            </a:r>
            <a:r>
              <a:rPr lang="en-US" altLang="zh-CN" dirty="0">
                <a:latin typeface="Comic Sans MS" panose="030F0702030302020204" pitchFamily="66" charset="0"/>
                <a:sym typeface="Wingdings" panose="05000000000000000000" pitchFamily="2" charset="2"/>
              </a:rPr>
              <a:t>)</a:t>
            </a:r>
          </a:p>
          <a:p>
            <a:r>
              <a:rPr lang="en-US" altLang="zh-CN" dirty="0" err="1">
                <a:latin typeface="Comic Sans MS" panose="030F0702030302020204" pitchFamily="66" charset="0"/>
                <a:sym typeface="Wingdings" panose="05000000000000000000" pitchFamily="2" charset="2"/>
              </a:rPr>
              <a:t>W</a:t>
            </a:r>
            <a:r>
              <a:rPr lang="en-US" altLang="zh-CN" baseline="-25000" dirty="0" err="1">
                <a:latin typeface="Comic Sans MS" panose="030F0702030302020204" pitchFamily="66" charset="0"/>
                <a:sym typeface="Wingdings" panose="05000000000000000000" pitchFamily="2" charset="2"/>
              </a:rPr>
              <a:t>k</a:t>
            </a:r>
            <a:r>
              <a:rPr lang="en-US" altLang="zh-CN" dirty="0">
                <a:latin typeface="Comic Sans MS" panose="030F0702030302020204" pitchFamily="66" charset="0"/>
                <a:sym typeface="Wingdings" panose="05000000000000000000" pitchFamily="2" charset="2"/>
              </a:rPr>
              <a:t>: (h,k</a:t>
            </a:r>
            <a:r>
              <a:rPr lang="en-US" altLang="zh-CN" baseline="-25000" dirty="0">
                <a:latin typeface="Comic Sans MS" panose="030F0702030302020204" pitchFamily="66" charset="0"/>
                <a:sym typeface="Wingdings" panose="05000000000000000000" pitchFamily="2" charset="2"/>
              </a:rPr>
              <a:t>1</a:t>
            </a:r>
            <a:r>
              <a:rPr lang="en-US" altLang="zh-CN" dirty="0">
                <a:latin typeface="Comic Sans MS" panose="030F0702030302020204" pitchFamily="66" charset="0"/>
                <a:sym typeface="Wingdings" panose="05000000000000000000" pitchFamily="2" charset="2"/>
              </a:rPr>
              <a:t>)</a:t>
            </a:r>
            <a:r>
              <a:rPr lang="zh-CN" altLang="en-US" dirty="0">
                <a:latin typeface="Comic Sans MS" panose="030F0702030302020204" pitchFamily="66" charset="0"/>
                <a:sym typeface="Wingdings" panose="05000000000000000000" pitchFamily="2" charset="2"/>
              </a:rPr>
              <a:t>、</a:t>
            </a:r>
            <a:r>
              <a:rPr lang="en-US" altLang="zh-CN" dirty="0">
                <a:latin typeface="Comic Sans MS" panose="030F0702030302020204" pitchFamily="66" charset="0"/>
                <a:sym typeface="Wingdings" panose="05000000000000000000" pitchFamily="2" charset="2"/>
              </a:rPr>
              <a:t>(h,k</a:t>
            </a:r>
            <a:r>
              <a:rPr lang="en-US" altLang="zh-CN" baseline="-25000" dirty="0">
                <a:latin typeface="Comic Sans MS" panose="030F0702030302020204" pitchFamily="66" charset="0"/>
                <a:sym typeface="Wingdings" panose="05000000000000000000" pitchFamily="2" charset="2"/>
              </a:rPr>
              <a:t>2</a:t>
            </a:r>
            <a:r>
              <a:rPr lang="en-US" altLang="zh-CN" dirty="0">
                <a:latin typeface="Comic Sans MS" panose="030F0702030302020204" pitchFamily="66" charset="0"/>
                <a:sym typeface="Wingdings" panose="05000000000000000000" pitchFamily="2" charset="2"/>
              </a:rPr>
              <a:t>)……(</a:t>
            </a:r>
            <a:r>
              <a:rPr lang="en-US" altLang="zh-CN" dirty="0" err="1">
                <a:latin typeface="Comic Sans MS" panose="030F0702030302020204" pitchFamily="66" charset="0"/>
                <a:sym typeface="Wingdings" panose="05000000000000000000" pitchFamily="2" charset="2"/>
              </a:rPr>
              <a:t>h,k</a:t>
            </a:r>
            <a:r>
              <a:rPr lang="en-US" altLang="zh-CN" baseline="-25000" dirty="0" err="1">
                <a:latin typeface="Comic Sans MS" panose="030F0702030302020204" pitchFamily="66" charset="0"/>
                <a:sym typeface="Wingdings" panose="05000000000000000000" pitchFamily="2" charset="2"/>
              </a:rPr>
              <a:t>n</a:t>
            </a:r>
            <a:r>
              <a:rPr lang="en-US" altLang="zh-CN" dirty="0">
                <a:latin typeface="Comic Sans MS" panose="030F0702030302020204" pitchFamily="66" charset="0"/>
                <a:sym typeface="Wingdings" panose="05000000000000000000" pitchFamily="2" charset="2"/>
              </a:rPr>
              <a:t>)</a:t>
            </a:r>
          </a:p>
          <a:p>
            <a:r>
              <a:rPr lang="en-US" altLang="zh-CN" dirty="0">
                <a:latin typeface="Comic Sans MS" panose="030F0702030302020204" pitchFamily="66" charset="0"/>
                <a:sym typeface="Wingdings" panose="05000000000000000000" pitchFamily="2" charset="2"/>
              </a:rPr>
              <a:t>W</a:t>
            </a:r>
            <a:r>
              <a:rPr lang="en-US" altLang="zh-CN" baseline="-25000" dirty="0">
                <a:latin typeface="Comic Sans MS" panose="030F0702030302020204" pitchFamily="66" charset="0"/>
                <a:sym typeface="Wingdings" panose="05000000000000000000" pitchFamily="2" charset="2"/>
              </a:rPr>
              <a:t>v</a:t>
            </a:r>
            <a:r>
              <a:rPr lang="en-US" altLang="zh-CN" dirty="0">
                <a:latin typeface="Comic Sans MS" panose="030F0702030302020204" pitchFamily="66" charset="0"/>
                <a:sym typeface="Wingdings" panose="05000000000000000000" pitchFamily="2" charset="2"/>
              </a:rPr>
              <a:t>: (h,v</a:t>
            </a:r>
            <a:r>
              <a:rPr lang="en-US" altLang="zh-CN" baseline="-25000" dirty="0">
                <a:latin typeface="Comic Sans MS" panose="030F0702030302020204" pitchFamily="66" charset="0"/>
                <a:sym typeface="Wingdings" panose="05000000000000000000" pitchFamily="2" charset="2"/>
              </a:rPr>
              <a:t>1</a:t>
            </a:r>
            <a:r>
              <a:rPr lang="en-US" altLang="zh-CN" dirty="0">
                <a:latin typeface="Comic Sans MS" panose="030F0702030302020204" pitchFamily="66" charset="0"/>
                <a:sym typeface="Wingdings" panose="05000000000000000000" pitchFamily="2" charset="2"/>
              </a:rPr>
              <a:t>)</a:t>
            </a:r>
            <a:r>
              <a:rPr lang="zh-CN" altLang="en-US" dirty="0">
                <a:latin typeface="Comic Sans MS" panose="030F0702030302020204" pitchFamily="66" charset="0"/>
                <a:sym typeface="Wingdings" panose="05000000000000000000" pitchFamily="2" charset="2"/>
              </a:rPr>
              <a:t>、</a:t>
            </a:r>
            <a:r>
              <a:rPr lang="en-US" altLang="zh-CN" dirty="0">
                <a:latin typeface="Comic Sans MS" panose="030F0702030302020204" pitchFamily="66" charset="0"/>
                <a:sym typeface="Wingdings" panose="05000000000000000000" pitchFamily="2" charset="2"/>
              </a:rPr>
              <a:t>(h, v</a:t>
            </a:r>
            <a:r>
              <a:rPr lang="en-US" altLang="zh-CN" baseline="-25000" dirty="0">
                <a:latin typeface="Comic Sans MS" panose="030F0702030302020204" pitchFamily="66" charset="0"/>
                <a:sym typeface="Wingdings" panose="05000000000000000000" pitchFamily="2" charset="2"/>
              </a:rPr>
              <a:t>2</a:t>
            </a:r>
            <a:r>
              <a:rPr lang="en-US" altLang="zh-CN" dirty="0">
                <a:latin typeface="Comic Sans MS" panose="030F0702030302020204" pitchFamily="66" charset="0"/>
                <a:sym typeface="Wingdings" panose="05000000000000000000" pitchFamily="2" charset="2"/>
              </a:rPr>
              <a:t>)……(</a:t>
            </a:r>
            <a:r>
              <a:rPr lang="en-US" altLang="zh-CN" dirty="0" err="1">
                <a:latin typeface="Comic Sans MS" panose="030F0702030302020204" pitchFamily="66" charset="0"/>
                <a:sym typeface="Wingdings" panose="05000000000000000000" pitchFamily="2" charset="2"/>
              </a:rPr>
              <a:t>h,v</a:t>
            </a:r>
            <a:r>
              <a:rPr lang="en-US" altLang="zh-CN" baseline="-25000" dirty="0" err="1">
                <a:latin typeface="Comic Sans MS" panose="030F0702030302020204" pitchFamily="66" charset="0"/>
                <a:sym typeface="Wingdings" panose="05000000000000000000" pitchFamily="2" charset="2"/>
              </a:rPr>
              <a:t>n</a:t>
            </a:r>
            <a:r>
              <a:rPr lang="en-US" altLang="zh-CN" dirty="0">
                <a:latin typeface="Comic Sans MS" panose="030F0702030302020204" pitchFamily="66" charset="0"/>
                <a:sym typeface="Wingdings" panose="05000000000000000000" pitchFamily="2" charset="2"/>
              </a:rPr>
              <a:t>)</a:t>
            </a:r>
            <a:endParaRPr lang="zh-CN" altLang="en-US" dirty="0">
              <a:latin typeface="Comic Sans MS" panose="030F0702030302020204" pitchFamily="66" charset="0"/>
            </a:endParaRPr>
          </a:p>
        </p:txBody>
      </p:sp>
      <p:sp>
        <p:nvSpPr>
          <p:cNvPr id="67" name="文本框 66">
            <a:extLst>
              <a:ext uri="{FF2B5EF4-FFF2-40B4-BE49-F238E27FC236}">
                <a16:creationId xmlns:a16="http://schemas.microsoft.com/office/drawing/2014/main" id="{2570C001-517B-9809-B178-A7FA2B4D9336}"/>
              </a:ext>
            </a:extLst>
          </p:cNvPr>
          <p:cNvSpPr txBox="1"/>
          <p:nvPr/>
        </p:nvSpPr>
        <p:spPr>
          <a:xfrm>
            <a:off x="8202318" y="2319876"/>
            <a:ext cx="3163329" cy="646331"/>
          </a:xfrm>
          <a:prstGeom prst="rect">
            <a:avLst/>
          </a:prstGeom>
          <a:noFill/>
        </p:spPr>
        <p:txBody>
          <a:bodyPr wrap="square" rtlCol="0">
            <a:spAutoFit/>
          </a:bodyPr>
          <a:lstStyle/>
          <a:p>
            <a:r>
              <a:rPr lang="en-US" altLang="zh-CN" i="1" dirty="0">
                <a:solidFill>
                  <a:srgbClr val="FF0000"/>
                </a:solidFill>
                <a:latin typeface="Comic Sans MS" panose="030F0702030302020204" pitchFamily="66" charset="0"/>
              </a:rPr>
              <a:t>n</a:t>
            </a:r>
            <a:r>
              <a:rPr lang="en-US" altLang="zh-CN" dirty="0">
                <a:solidFill>
                  <a:srgbClr val="FF0000"/>
                </a:solidFill>
                <a:latin typeface="Comic Sans MS" panose="030F0702030302020204" pitchFamily="66" charset="0"/>
              </a:rPr>
              <a:t> can be evenly divided by the number of GPUs.</a:t>
            </a:r>
            <a:endParaRPr lang="zh-CN" altLang="en-US" dirty="0">
              <a:solidFill>
                <a:srgbClr val="FF0000"/>
              </a:solidFill>
              <a:latin typeface="Comic Sans MS" panose="030F0702030302020204" pitchFamily="66" charset="0"/>
            </a:endParaRPr>
          </a:p>
        </p:txBody>
      </p:sp>
      <p:grpSp>
        <p:nvGrpSpPr>
          <p:cNvPr id="125" name="组合 124">
            <a:extLst>
              <a:ext uri="{FF2B5EF4-FFF2-40B4-BE49-F238E27FC236}">
                <a16:creationId xmlns:a16="http://schemas.microsoft.com/office/drawing/2014/main" id="{1EF73FCD-6894-0C2E-965B-7718412FB2B7}"/>
              </a:ext>
            </a:extLst>
          </p:cNvPr>
          <p:cNvGrpSpPr/>
          <p:nvPr/>
        </p:nvGrpSpPr>
        <p:grpSpPr>
          <a:xfrm>
            <a:off x="1269367" y="3667683"/>
            <a:ext cx="10017876" cy="3068806"/>
            <a:chOff x="622038" y="3662229"/>
            <a:chExt cx="10017876" cy="3068806"/>
          </a:xfrm>
        </p:grpSpPr>
        <p:grpSp>
          <p:nvGrpSpPr>
            <p:cNvPr id="110" name="组合 109">
              <a:extLst>
                <a:ext uri="{FF2B5EF4-FFF2-40B4-BE49-F238E27FC236}">
                  <a16:creationId xmlns:a16="http://schemas.microsoft.com/office/drawing/2014/main" id="{996935B4-38B6-1929-72C0-256827BFB153}"/>
                </a:ext>
              </a:extLst>
            </p:cNvPr>
            <p:cNvGrpSpPr/>
            <p:nvPr/>
          </p:nvGrpSpPr>
          <p:grpSpPr>
            <a:xfrm>
              <a:off x="622038" y="3662229"/>
              <a:ext cx="10017876" cy="3047331"/>
              <a:chOff x="1494026" y="3668148"/>
              <a:chExt cx="14052878" cy="3047331"/>
            </a:xfrm>
          </p:grpSpPr>
          <p:grpSp>
            <p:nvGrpSpPr>
              <p:cNvPr id="106" name="组合 105">
                <a:extLst>
                  <a:ext uri="{FF2B5EF4-FFF2-40B4-BE49-F238E27FC236}">
                    <a16:creationId xmlns:a16="http://schemas.microsoft.com/office/drawing/2014/main" id="{E4B75DAD-D047-1703-6B67-5FDB6CEA391F}"/>
                  </a:ext>
                </a:extLst>
              </p:cNvPr>
              <p:cNvGrpSpPr/>
              <p:nvPr/>
            </p:nvGrpSpPr>
            <p:grpSpPr>
              <a:xfrm>
                <a:off x="1494026" y="3668148"/>
                <a:ext cx="14052878" cy="3047331"/>
                <a:chOff x="572941" y="3386010"/>
                <a:chExt cx="14011659" cy="3392664"/>
              </a:xfrm>
            </p:grpSpPr>
            <p:sp>
              <p:nvSpPr>
                <p:cNvPr id="70" name="文本框 69">
                  <a:extLst>
                    <a:ext uri="{FF2B5EF4-FFF2-40B4-BE49-F238E27FC236}">
                      <a16:creationId xmlns:a16="http://schemas.microsoft.com/office/drawing/2014/main" id="{F4B96EE6-1A53-7CA4-6AEA-26A3CD704834}"/>
                    </a:ext>
                  </a:extLst>
                </p:cNvPr>
                <p:cNvSpPr txBox="1"/>
                <p:nvPr/>
              </p:nvSpPr>
              <p:spPr>
                <a:xfrm>
                  <a:off x="572941" y="5716445"/>
                  <a:ext cx="1678753" cy="1062229"/>
                </a:xfrm>
                <a:prstGeom prst="rect">
                  <a:avLst/>
                </a:prstGeom>
                <a:noFill/>
              </p:spPr>
              <p:txBody>
                <a:bodyPr wrap="square" rtlCol="0">
                  <a:spAutoFit/>
                </a:bodyPr>
                <a:lstStyle/>
                <a:p>
                  <a:r>
                    <a:rPr lang="en-US" altLang="zh-CN" sz="1400" dirty="0">
                      <a:latin typeface="Comic Sans MS" panose="030F0702030302020204" pitchFamily="66" charset="0"/>
                    </a:rPr>
                    <a:t>Output of embedding layer</a:t>
                  </a:r>
                </a:p>
                <a:p>
                  <a:r>
                    <a:rPr lang="en-US" altLang="zh-CN" sz="1400" dirty="0">
                      <a:latin typeface="Comic Sans MS" panose="030F0702030302020204" pitchFamily="66" charset="0"/>
                    </a:rPr>
                    <a:t> </a:t>
                  </a:r>
                  <a:endParaRPr lang="zh-CN" altLang="en-US" sz="1400" dirty="0">
                    <a:latin typeface="Comic Sans MS" panose="030F0702030302020204" pitchFamily="66" charset="0"/>
                  </a:endParaRPr>
                </a:p>
              </p:txBody>
            </p:sp>
            <p:grpSp>
              <p:nvGrpSpPr>
                <p:cNvPr id="105" name="组合 104">
                  <a:extLst>
                    <a:ext uri="{FF2B5EF4-FFF2-40B4-BE49-F238E27FC236}">
                      <a16:creationId xmlns:a16="http://schemas.microsoft.com/office/drawing/2014/main" id="{C7AD0AD6-9C80-3574-80A7-0EA9E1881D49}"/>
                    </a:ext>
                  </a:extLst>
                </p:cNvPr>
                <p:cNvGrpSpPr/>
                <p:nvPr/>
              </p:nvGrpSpPr>
              <p:grpSpPr>
                <a:xfrm>
                  <a:off x="609310" y="3386010"/>
                  <a:ext cx="13975290" cy="3369874"/>
                  <a:chOff x="609310" y="3386010"/>
                  <a:chExt cx="13975290" cy="3369874"/>
                </a:xfrm>
              </p:grpSpPr>
              <p:sp>
                <p:nvSpPr>
                  <p:cNvPr id="69" name="矩形 68">
                    <a:extLst>
                      <a:ext uri="{FF2B5EF4-FFF2-40B4-BE49-F238E27FC236}">
                        <a16:creationId xmlns:a16="http://schemas.microsoft.com/office/drawing/2014/main" id="{E7DE862B-5982-EC67-7074-CFC905AB7245}"/>
                      </a:ext>
                    </a:extLst>
                  </p:cNvPr>
                  <p:cNvSpPr/>
                  <p:nvPr/>
                </p:nvSpPr>
                <p:spPr>
                  <a:xfrm>
                    <a:off x="609310" y="4783310"/>
                    <a:ext cx="1595572" cy="852721"/>
                  </a:xfrm>
                  <a:prstGeom prst="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X</a:t>
                    </a:r>
                    <a:r>
                      <a:rPr lang="en-US" altLang="zh-CN" baseline="-25000" dirty="0">
                        <a:solidFill>
                          <a:schemeClr val="tx1"/>
                        </a:solidFill>
                        <a:latin typeface="Comic Sans MS" panose="030F0702030302020204" pitchFamily="66" charset="0"/>
                      </a:rPr>
                      <a:t>(seq, h)</a:t>
                    </a:r>
                    <a:endParaRPr lang="zh-CN" altLang="en-US" baseline="-25000" dirty="0">
                      <a:solidFill>
                        <a:schemeClr val="tx1"/>
                      </a:solidFill>
                      <a:latin typeface="Comic Sans MS" panose="030F0702030302020204" pitchFamily="66" charset="0"/>
                    </a:endParaRPr>
                  </a:p>
                </p:txBody>
              </p:sp>
              <p:grpSp>
                <p:nvGrpSpPr>
                  <p:cNvPr id="78" name="组合 77">
                    <a:extLst>
                      <a:ext uri="{FF2B5EF4-FFF2-40B4-BE49-F238E27FC236}">
                        <a16:creationId xmlns:a16="http://schemas.microsoft.com/office/drawing/2014/main" id="{8A76BA38-3881-CB3F-2BA0-C378C4BD8B0B}"/>
                      </a:ext>
                    </a:extLst>
                  </p:cNvPr>
                  <p:cNvGrpSpPr/>
                  <p:nvPr/>
                </p:nvGrpSpPr>
                <p:grpSpPr>
                  <a:xfrm>
                    <a:off x="2977801" y="4521240"/>
                    <a:ext cx="1874073" cy="1041259"/>
                    <a:chOff x="3125814" y="3382460"/>
                    <a:chExt cx="1874073" cy="1041259"/>
                  </a:xfrm>
                </p:grpSpPr>
                <p:sp>
                  <p:nvSpPr>
                    <p:cNvPr id="72" name="矩形 71">
                      <a:extLst>
                        <a:ext uri="{FF2B5EF4-FFF2-40B4-BE49-F238E27FC236}">
                          <a16:creationId xmlns:a16="http://schemas.microsoft.com/office/drawing/2014/main" id="{DE084B6A-4910-8599-3419-769620B1B129}"/>
                        </a:ext>
                      </a:extLst>
                    </p:cNvPr>
                    <p:cNvSpPr/>
                    <p:nvPr/>
                  </p:nvSpPr>
                  <p:spPr>
                    <a:xfrm>
                      <a:off x="3237470" y="3789405"/>
                      <a:ext cx="395416" cy="634314"/>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902B41C8-CE57-A3BA-9903-A446EE8B82F5}"/>
                        </a:ext>
                      </a:extLst>
                    </p:cNvPr>
                    <p:cNvSpPr/>
                    <p:nvPr/>
                  </p:nvSpPr>
                  <p:spPr>
                    <a:xfrm rot="5400000">
                      <a:off x="3795050" y="3853274"/>
                      <a:ext cx="395416" cy="634314"/>
                    </a:xfrm>
                    <a:prstGeom prst="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74F9162F-1DC3-5D9E-ABB0-2E998C5C2297}"/>
                        </a:ext>
                      </a:extLst>
                    </p:cNvPr>
                    <p:cNvSpPr/>
                    <p:nvPr/>
                  </p:nvSpPr>
                  <p:spPr>
                    <a:xfrm>
                      <a:off x="4453528" y="3755110"/>
                      <a:ext cx="325395" cy="634314"/>
                    </a:xfrm>
                    <a:prstGeom prst="rect">
                      <a:avLst/>
                    </a:prstGeom>
                    <a:solidFill>
                      <a:schemeClr val="accent4">
                        <a:lumMod val="20000"/>
                        <a:lumOff val="8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2331E76E-EB4E-7233-9243-2C42FBE0F177}"/>
                        </a:ext>
                      </a:extLst>
                    </p:cNvPr>
                    <p:cNvSpPr txBox="1"/>
                    <p:nvPr/>
                  </p:nvSpPr>
                  <p:spPr>
                    <a:xfrm>
                      <a:off x="3125814" y="3429000"/>
                      <a:ext cx="645055" cy="411186"/>
                    </a:xfrm>
                    <a:prstGeom prst="rect">
                      <a:avLst/>
                    </a:prstGeom>
                    <a:noFill/>
                  </p:spPr>
                  <p:txBody>
                    <a:bodyPr wrap="square" rtlCol="0">
                      <a:spAutoFit/>
                    </a:bodyPr>
                    <a:lstStyle/>
                    <a:p>
                      <a:r>
                        <a:rPr lang="en-US" altLang="zh-CN" dirty="0">
                          <a:latin typeface="Comic Sans MS" panose="030F0702030302020204" pitchFamily="66" charset="0"/>
                        </a:rPr>
                        <a:t>q</a:t>
                      </a:r>
                      <a:r>
                        <a:rPr lang="en-US" altLang="zh-CN" baseline="-25000" dirty="0">
                          <a:latin typeface="Comic Sans MS" panose="030F0702030302020204" pitchFamily="66" charset="0"/>
                        </a:rPr>
                        <a:t>2</a:t>
                      </a:r>
                      <a:endParaRPr lang="zh-CN" altLang="en-US" baseline="-25000" dirty="0">
                        <a:latin typeface="Comic Sans MS" panose="030F0702030302020204" pitchFamily="66" charset="0"/>
                      </a:endParaRPr>
                    </a:p>
                  </p:txBody>
                </p:sp>
                <p:sp>
                  <p:nvSpPr>
                    <p:cNvPr id="76" name="文本框 75">
                      <a:extLst>
                        <a:ext uri="{FF2B5EF4-FFF2-40B4-BE49-F238E27FC236}">
                          <a16:creationId xmlns:a16="http://schemas.microsoft.com/office/drawing/2014/main" id="{65F7A59D-A1C4-E85C-3F4A-EA3E488D3BDA}"/>
                        </a:ext>
                      </a:extLst>
                    </p:cNvPr>
                    <p:cNvSpPr txBox="1"/>
                    <p:nvPr/>
                  </p:nvSpPr>
                  <p:spPr>
                    <a:xfrm>
                      <a:off x="3637769" y="3429000"/>
                      <a:ext cx="769030" cy="411186"/>
                    </a:xfrm>
                    <a:prstGeom prst="rect">
                      <a:avLst/>
                    </a:prstGeom>
                    <a:noFill/>
                  </p:spPr>
                  <p:txBody>
                    <a:bodyPr wrap="square" rtlCol="0">
                      <a:spAutoFit/>
                    </a:bodyPr>
                    <a:lstStyle/>
                    <a:p>
                      <a:r>
                        <a:rPr lang="en-US" altLang="zh-CN" dirty="0">
                          <a:latin typeface="Comic Sans MS" panose="030F0702030302020204" pitchFamily="66" charset="0"/>
                        </a:rPr>
                        <a:t>k</a:t>
                      </a:r>
                      <a:r>
                        <a:rPr lang="en-US" altLang="zh-CN" baseline="-25000" dirty="0">
                          <a:latin typeface="Comic Sans MS" panose="030F0702030302020204" pitchFamily="66" charset="0"/>
                        </a:rPr>
                        <a:t>2</a:t>
                      </a:r>
                      <a:r>
                        <a:rPr lang="en-US" altLang="zh-CN" baseline="30000" dirty="0">
                          <a:latin typeface="Comic Sans MS" panose="030F0702030302020204" pitchFamily="66" charset="0"/>
                        </a:rPr>
                        <a:t>T</a:t>
                      </a:r>
                      <a:endParaRPr lang="zh-CN" altLang="en-US" baseline="30000" dirty="0">
                        <a:latin typeface="Comic Sans MS" panose="030F0702030302020204" pitchFamily="66" charset="0"/>
                      </a:endParaRPr>
                    </a:p>
                  </p:txBody>
                </p:sp>
                <p:sp>
                  <p:nvSpPr>
                    <p:cNvPr id="77" name="文本框 76">
                      <a:extLst>
                        <a:ext uri="{FF2B5EF4-FFF2-40B4-BE49-F238E27FC236}">
                          <a16:creationId xmlns:a16="http://schemas.microsoft.com/office/drawing/2014/main" id="{5A29561B-57F0-D58F-B7FB-F2EAE2B4987F}"/>
                        </a:ext>
                      </a:extLst>
                    </p:cNvPr>
                    <p:cNvSpPr txBox="1"/>
                    <p:nvPr/>
                  </p:nvSpPr>
                  <p:spPr>
                    <a:xfrm>
                      <a:off x="4369693" y="3382460"/>
                      <a:ext cx="630194" cy="369332"/>
                    </a:xfrm>
                    <a:prstGeom prst="rect">
                      <a:avLst/>
                    </a:prstGeom>
                    <a:noFill/>
                  </p:spPr>
                  <p:txBody>
                    <a:bodyPr wrap="square" rtlCol="0">
                      <a:spAutoFit/>
                    </a:bodyPr>
                    <a:lstStyle/>
                    <a:p>
                      <a:r>
                        <a:rPr lang="en-US" altLang="zh-CN" dirty="0">
                          <a:latin typeface="Comic Sans MS" panose="030F0702030302020204" pitchFamily="66" charset="0"/>
                        </a:rPr>
                        <a:t>v</a:t>
                      </a:r>
                      <a:r>
                        <a:rPr lang="en-US" altLang="zh-CN" baseline="-25000" dirty="0">
                          <a:latin typeface="Comic Sans MS" panose="030F0702030302020204" pitchFamily="66" charset="0"/>
                        </a:rPr>
                        <a:t>2</a:t>
                      </a:r>
                      <a:endParaRPr lang="zh-CN" altLang="en-US" baseline="-25000" dirty="0">
                        <a:latin typeface="Comic Sans MS" panose="030F0702030302020204" pitchFamily="66" charset="0"/>
                      </a:endParaRPr>
                    </a:p>
                  </p:txBody>
                </p:sp>
              </p:grpSp>
              <p:grpSp>
                <p:nvGrpSpPr>
                  <p:cNvPr id="79" name="组合 78">
                    <a:extLst>
                      <a:ext uri="{FF2B5EF4-FFF2-40B4-BE49-F238E27FC236}">
                        <a16:creationId xmlns:a16="http://schemas.microsoft.com/office/drawing/2014/main" id="{B96A89A9-6F52-6DB8-E26A-C894623A6EBF}"/>
                      </a:ext>
                    </a:extLst>
                  </p:cNvPr>
                  <p:cNvGrpSpPr/>
                  <p:nvPr/>
                </p:nvGrpSpPr>
                <p:grpSpPr>
                  <a:xfrm>
                    <a:off x="2983395" y="3386010"/>
                    <a:ext cx="1881313" cy="1048997"/>
                    <a:chOff x="3131408" y="3374722"/>
                    <a:chExt cx="1881313" cy="1048997"/>
                  </a:xfrm>
                </p:grpSpPr>
                <p:sp>
                  <p:nvSpPr>
                    <p:cNvPr id="80" name="矩形 79">
                      <a:extLst>
                        <a:ext uri="{FF2B5EF4-FFF2-40B4-BE49-F238E27FC236}">
                          <a16:creationId xmlns:a16="http://schemas.microsoft.com/office/drawing/2014/main" id="{2EEC06C6-D47E-117D-5FFB-AC629B90242A}"/>
                        </a:ext>
                      </a:extLst>
                    </p:cNvPr>
                    <p:cNvSpPr/>
                    <p:nvPr/>
                  </p:nvSpPr>
                  <p:spPr>
                    <a:xfrm>
                      <a:off x="3237470" y="3789405"/>
                      <a:ext cx="395416" cy="634314"/>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F03D69BC-8376-FD23-B6BB-C1BEE9C0C4FB}"/>
                        </a:ext>
                      </a:extLst>
                    </p:cNvPr>
                    <p:cNvSpPr/>
                    <p:nvPr/>
                  </p:nvSpPr>
                  <p:spPr>
                    <a:xfrm rot="5400000">
                      <a:off x="3791462" y="3877907"/>
                      <a:ext cx="395416" cy="634315"/>
                    </a:xfrm>
                    <a:prstGeom prst="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EB95F392-4276-E1C8-3220-CB3DAE3B8F3C}"/>
                        </a:ext>
                      </a:extLst>
                    </p:cNvPr>
                    <p:cNvSpPr/>
                    <p:nvPr/>
                  </p:nvSpPr>
                  <p:spPr>
                    <a:xfrm>
                      <a:off x="4439926" y="3758459"/>
                      <a:ext cx="325395" cy="634314"/>
                    </a:xfrm>
                    <a:prstGeom prst="rect">
                      <a:avLst/>
                    </a:prstGeom>
                    <a:solidFill>
                      <a:schemeClr val="accent4">
                        <a:lumMod val="20000"/>
                        <a:lumOff val="8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554B479D-8EBD-724E-D25D-61BE7FE6A7B3}"/>
                        </a:ext>
                      </a:extLst>
                    </p:cNvPr>
                    <p:cNvSpPr txBox="1"/>
                    <p:nvPr/>
                  </p:nvSpPr>
                  <p:spPr>
                    <a:xfrm>
                      <a:off x="3131408" y="3408073"/>
                      <a:ext cx="630193" cy="411186"/>
                    </a:xfrm>
                    <a:prstGeom prst="rect">
                      <a:avLst/>
                    </a:prstGeom>
                    <a:noFill/>
                  </p:spPr>
                  <p:txBody>
                    <a:bodyPr wrap="square" rtlCol="0">
                      <a:spAutoFit/>
                    </a:bodyPr>
                    <a:lstStyle/>
                    <a:p>
                      <a:r>
                        <a:rPr lang="en-US" altLang="zh-CN" dirty="0">
                          <a:latin typeface="Comic Sans MS" panose="030F0702030302020204" pitchFamily="66" charset="0"/>
                        </a:rPr>
                        <a:t>q</a:t>
                      </a:r>
                      <a:r>
                        <a:rPr lang="en-US" altLang="zh-CN" baseline="-25000" dirty="0">
                          <a:latin typeface="Comic Sans MS" panose="030F0702030302020204" pitchFamily="66" charset="0"/>
                        </a:rPr>
                        <a:t>1</a:t>
                      </a:r>
                      <a:endParaRPr lang="zh-CN" altLang="en-US" baseline="-25000" dirty="0">
                        <a:latin typeface="Comic Sans MS" panose="030F0702030302020204" pitchFamily="66" charset="0"/>
                      </a:endParaRPr>
                    </a:p>
                  </p:txBody>
                </p:sp>
                <p:sp>
                  <p:nvSpPr>
                    <p:cNvPr id="84" name="文本框 83">
                      <a:extLst>
                        <a:ext uri="{FF2B5EF4-FFF2-40B4-BE49-F238E27FC236}">
                          <a16:creationId xmlns:a16="http://schemas.microsoft.com/office/drawing/2014/main" id="{DE2F385E-9AD7-3F61-6C03-6CE26B145ACD}"/>
                        </a:ext>
                      </a:extLst>
                    </p:cNvPr>
                    <p:cNvSpPr txBox="1"/>
                    <p:nvPr/>
                  </p:nvSpPr>
                  <p:spPr>
                    <a:xfrm>
                      <a:off x="3672012" y="3436885"/>
                      <a:ext cx="699452" cy="411186"/>
                    </a:xfrm>
                    <a:prstGeom prst="rect">
                      <a:avLst/>
                    </a:prstGeom>
                    <a:noFill/>
                  </p:spPr>
                  <p:txBody>
                    <a:bodyPr wrap="square" rtlCol="0">
                      <a:spAutoFit/>
                    </a:bodyPr>
                    <a:lstStyle/>
                    <a:p>
                      <a:r>
                        <a:rPr lang="en-US" altLang="zh-CN" dirty="0">
                          <a:latin typeface="Comic Sans MS" panose="030F0702030302020204" pitchFamily="66" charset="0"/>
                        </a:rPr>
                        <a:t>k</a:t>
                      </a:r>
                      <a:r>
                        <a:rPr lang="en-US" altLang="zh-CN" baseline="-25000" dirty="0">
                          <a:latin typeface="Comic Sans MS" panose="030F0702030302020204" pitchFamily="66" charset="0"/>
                        </a:rPr>
                        <a:t>1</a:t>
                      </a:r>
                      <a:r>
                        <a:rPr lang="en-US" altLang="zh-CN" baseline="30000" dirty="0">
                          <a:latin typeface="Comic Sans MS" panose="030F0702030302020204" pitchFamily="66" charset="0"/>
                        </a:rPr>
                        <a:t>T</a:t>
                      </a:r>
                      <a:endParaRPr lang="zh-CN" altLang="en-US" baseline="30000" dirty="0">
                        <a:latin typeface="Comic Sans MS" panose="030F0702030302020204" pitchFamily="66" charset="0"/>
                      </a:endParaRPr>
                    </a:p>
                  </p:txBody>
                </p:sp>
                <p:sp>
                  <p:nvSpPr>
                    <p:cNvPr id="85" name="文本框 84">
                      <a:extLst>
                        <a:ext uri="{FF2B5EF4-FFF2-40B4-BE49-F238E27FC236}">
                          <a16:creationId xmlns:a16="http://schemas.microsoft.com/office/drawing/2014/main" id="{C283BA13-0400-962B-E6FE-36ADC0E8274E}"/>
                        </a:ext>
                      </a:extLst>
                    </p:cNvPr>
                    <p:cNvSpPr txBox="1"/>
                    <p:nvPr/>
                  </p:nvSpPr>
                  <p:spPr>
                    <a:xfrm>
                      <a:off x="4382527" y="3374722"/>
                      <a:ext cx="630194" cy="369332"/>
                    </a:xfrm>
                    <a:prstGeom prst="rect">
                      <a:avLst/>
                    </a:prstGeom>
                    <a:noFill/>
                  </p:spPr>
                  <p:txBody>
                    <a:bodyPr wrap="square" rtlCol="0">
                      <a:spAutoFit/>
                    </a:bodyPr>
                    <a:lstStyle/>
                    <a:p>
                      <a:r>
                        <a:rPr lang="en-US" altLang="zh-CN" dirty="0">
                          <a:latin typeface="Comic Sans MS" panose="030F0702030302020204" pitchFamily="66" charset="0"/>
                        </a:rPr>
                        <a:t>v</a:t>
                      </a:r>
                      <a:r>
                        <a:rPr lang="en-US" altLang="zh-CN" baseline="-25000" dirty="0">
                          <a:latin typeface="Comic Sans MS" panose="030F0702030302020204" pitchFamily="66" charset="0"/>
                        </a:rPr>
                        <a:t>1</a:t>
                      </a:r>
                      <a:endParaRPr lang="zh-CN" altLang="en-US" baseline="-25000" dirty="0">
                        <a:latin typeface="Comic Sans MS" panose="030F0702030302020204" pitchFamily="66" charset="0"/>
                      </a:endParaRPr>
                    </a:p>
                  </p:txBody>
                </p:sp>
              </p:grpSp>
              <p:grpSp>
                <p:nvGrpSpPr>
                  <p:cNvPr id="86" name="组合 85">
                    <a:extLst>
                      <a:ext uri="{FF2B5EF4-FFF2-40B4-BE49-F238E27FC236}">
                        <a16:creationId xmlns:a16="http://schemas.microsoft.com/office/drawing/2014/main" id="{8E20758F-5C48-460B-37C0-A29ABD974104}"/>
                      </a:ext>
                    </a:extLst>
                  </p:cNvPr>
                  <p:cNvGrpSpPr/>
                  <p:nvPr/>
                </p:nvGrpSpPr>
                <p:grpSpPr>
                  <a:xfrm>
                    <a:off x="2983053" y="5601704"/>
                    <a:ext cx="1820837" cy="1043396"/>
                    <a:chOff x="3131066" y="3383836"/>
                    <a:chExt cx="1820837" cy="1043396"/>
                  </a:xfrm>
                </p:grpSpPr>
                <p:sp>
                  <p:nvSpPr>
                    <p:cNvPr id="87" name="矩形 86">
                      <a:extLst>
                        <a:ext uri="{FF2B5EF4-FFF2-40B4-BE49-F238E27FC236}">
                          <a16:creationId xmlns:a16="http://schemas.microsoft.com/office/drawing/2014/main" id="{1E26A799-B929-FFFA-5B42-3554D9334171}"/>
                        </a:ext>
                      </a:extLst>
                    </p:cNvPr>
                    <p:cNvSpPr/>
                    <p:nvPr/>
                  </p:nvSpPr>
                  <p:spPr>
                    <a:xfrm>
                      <a:off x="3237470" y="3789405"/>
                      <a:ext cx="395416" cy="634314"/>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42A16296-3FBF-655D-1069-6F27E4D23C26}"/>
                        </a:ext>
                      </a:extLst>
                    </p:cNvPr>
                    <p:cNvSpPr/>
                    <p:nvPr/>
                  </p:nvSpPr>
                  <p:spPr>
                    <a:xfrm rot="5400000">
                      <a:off x="3786935" y="3912367"/>
                      <a:ext cx="395416" cy="634314"/>
                    </a:xfrm>
                    <a:prstGeom prst="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E20F3175-9603-E4AB-3858-D05B7459501E}"/>
                        </a:ext>
                      </a:extLst>
                    </p:cNvPr>
                    <p:cNvSpPr/>
                    <p:nvPr/>
                  </p:nvSpPr>
                  <p:spPr>
                    <a:xfrm>
                      <a:off x="4428846" y="3783445"/>
                      <a:ext cx="325395" cy="634314"/>
                    </a:xfrm>
                    <a:prstGeom prst="rect">
                      <a:avLst/>
                    </a:prstGeom>
                    <a:solidFill>
                      <a:schemeClr val="accent4">
                        <a:lumMod val="20000"/>
                        <a:lumOff val="8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文本框 89">
                      <a:extLst>
                        <a:ext uri="{FF2B5EF4-FFF2-40B4-BE49-F238E27FC236}">
                          <a16:creationId xmlns:a16="http://schemas.microsoft.com/office/drawing/2014/main" id="{81017288-1BB5-9A30-3FF4-F1CF80E1EC6B}"/>
                        </a:ext>
                      </a:extLst>
                    </p:cNvPr>
                    <p:cNvSpPr txBox="1"/>
                    <p:nvPr/>
                  </p:nvSpPr>
                  <p:spPr>
                    <a:xfrm>
                      <a:off x="3131066" y="3415607"/>
                      <a:ext cx="630194" cy="411186"/>
                    </a:xfrm>
                    <a:prstGeom prst="rect">
                      <a:avLst/>
                    </a:prstGeom>
                    <a:noFill/>
                  </p:spPr>
                  <p:txBody>
                    <a:bodyPr wrap="square" rtlCol="0">
                      <a:spAutoFit/>
                    </a:bodyPr>
                    <a:lstStyle/>
                    <a:p>
                      <a:r>
                        <a:rPr lang="en-US" altLang="zh-CN" dirty="0">
                          <a:latin typeface="Comic Sans MS" panose="030F0702030302020204" pitchFamily="66" charset="0"/>
                        </a:rPr>
                        <a:t>q</a:t>
                      </a:r>
                      <a:r>
                        <a:rPr lang="en-US" altLang="zh-CN" baseline="-25000" dirty="0">
                          <a:latin typeface="Comic Sans MS" panose="030F0702030302020204" pitchFamily="66" charset="0"/>
                        </a:rPr>
                        <a:t>3</a:t>
                      </a:r>
                      <a:endParaRPr lang="zh-CN" altLang="en-US" baseline="-25000" dirty="0">
                        <a:latin typeface="Comic Sans MS" panose="030F0702030302020204" pitchFamily="66" charset="0"/>
                      </a:endParaRPr>
                    </a:p>
                  </p:txBody>
                </p:sp>
                <p:sp>
                  <p:nvSpPr>
                    <p:cNvPr id="91" name="文本框 90">
                      <a:extLst>
                        <a:ext uri="{FF2B5EF4-FFF2-40B4-BE49-F238E27FC236}">
                          <a16:creationId xmlns:a16="http://schemas.microsoft.com/office/drawing/2014/main" id="{DE031A87-51D7-898D-2A17-F43BA7803298}"/>
                        </a:ext>
                      </a:extLst>
                    </p:cNvPr>
                    <p:cNvSpPr txBox="1"/>
                    <p:nvPr/>
                  </p:nvSpPr>
                  <p:spPr>
                    <a:xfrm>
                      <a:off x="3583256" y="3383836"/>
                      <a:ext cx="916457" cy="411186"/>
                    </a:xfrm>
                    <a:prstGeom prst="rect">
                      <a:avLst/>
                    </a:prstGeom>
                    <a:noFill/>
                  </p:spPr>
                  <p:txBody>
                    <a:bodyPr wrap="square" rtlCol="0">
                      <a:spAutoFit/>
                    </a:bodyPr>
                    <a:lstStyle/>
                    <a:p>
                      <a:r>
                        <a:rPr lang="en-US" altLang="zh-CN" dirty="0">
                          <a:latin typeface="Comic Sans MS" panose="030F0702030302020204" pitchFamily="66" charset="0"/>
                        </a:rPr>
                        <a:t>k</a:t>
                      </a:r>
                      <a:r>
                        <a:rPr lang="en-US" altLang="zh-CN" baseline="-25000" dirty="0">
                          <a:latin typeface="Comic Sans MS" panose="030F0702030302020204" pitchFamily="66" charset="0"/>
                        </a:rPr>
                        <a:t>3</a:t>
                      </a:r>
                      <a:r>
                        <a:rPr lang="en-US" altLang="zh-CN" baseline="30000" dirty="0">
                          <a:latin typeface="Comic Sans MS" panose="030F0702030302020204" pitchFamily="66" charset="0"/>
                        </a:rPr>
                        <a:t>T</a:t>
                      </a:r>
                      <a:endParaRPr lang="zh-CN" altLang="en-US" baseline="30000" dirty="0">
                        <a:latin typeface="Comic Sans MS" panose="030F0702030302020204" pitchFamily="66" charset="0"/>
                      </a:endParaRPr>
                    </a:p>
                  </p:txBody>
                </p:sp>
                <p:sp>
                  <p:nvSpPr>
                    <p:cNvPr id="92" name="文本框 91">
                      <a:extLst>
                        <a:ext uri="{FF2B5EF4-FFF2-40B4-BE49-F238E27FC236}">
                          <a16:creationId xmlns:a16="http://schemas.microsoft.com/office/drawing/2014/main" id="{71BAE907-491D-37EF-D250-99427ECAF7EB}"/>
                        </a:ext>
                      </a:extLst>
                    </p:cNvPr>
                    <p:cNvSpPr txBox="1"/>
                    <p:nvPr/>
                  </p:nvSpPr>
                  <p:spPr>
                    <a:xfrm>
                      <a:off x="4321709" y="3388018"/>
                      <a:ext cx="630194" cy="369333"/>
                    </a:xfrm>
                    <a:prstGeom prst="rect">
                      <a:avLst/>
                    </a:prstGeom>
                    <a:noFill/>
                  </p:spPr>
                  <p:txBody>
                    <a:bodyPr wrap="square" rtlCol="0">
                      <a:spAutoFit/>
                    </a:bodyPr>
                    <a:lstStyle/>
                    <a:p>
                      <a:r>
                        <a:rPr lang="en-US" altLang="zh-CN" dirty="0">
                          <a:latin typeface="Comic Sans MS" panose="030F0702030302020204" pitchFamily="66" charset="0"/>
                        </a:rPr>
                        <a:t>v</a:t>
                      </a:r>
                      <a:r>
                        <a:rPr lang="en-US" altLang="zh-CN" baseline="-25000" dirty="0">
                          <a:latin typeface="Comic Sans MS" panose="030F0702030302020204" pitchFamily="66" charset="0"/>
                        </a:rPr>
                        <a:t>3</a:t>
                      </a:r>
                      <a:endParaRPr lang="zh-CN" altLang="en-US" baseline="-25000" dirty="0">
                        <a:latin typeface="Comic Sans MS" panose="030F0702030302020204" pitchFamily="66" charset="0"/>
                      </a:endParaRPr>
                    </a:p>
                  </p:txBody>
                </p:sp>
              </p:grpSp>
              <p:sp>
                <p:nvSpPr>
                  <p:cNvPr id="93" name="箭头: 上 92">
                    <a:extLst>
                      <a:ext uri="{FF2B5EF4-FFF2-40B4-BE49-F238E27FC236}">
                        <a16:creationId xmlns:a16="http://schemas.microsoft.com/office/drawing/2014/main" id="{86CA3169-CDA5-D6A4-E32E-B1C35C46EAB0}"/>
                      </a:ext>
                    </a:extLst>
                  </p:cNvPr>
                  <p:cNvSpPr/>
                  <p:nvPr/>
                </p:nvSpPr>
                <p:spPr>
                  <a:xfrm rot="5400000">
                    <a:off x="5634167" y="4286522"/>
                    <a:ext cx="369333" cy="2045381"/>
                  </a:xfrm>
                  <a:prstGeom prst="upArrow">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E742B884-9A54-39A9-EBCA-482882FB02D7}"/>
                          </a:ext>
                        </a:extLst>
                      </p:cNvPr>
                      <p:cNvSpPr txBox="1"/>
                      <p:nvPr/>
                    </p:nvSpPr>
                    <p:spPr>
                      <a:xfrm>
                        <a:off x="4444959" y="4781249"/>
                        <a:ext cx="2587972" cy="4336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panose="02040503050406030204" pitchFamily="18" charset="0"/>
                                    </a:rPr>
                                  </m:ctrlPr>
                                </m:sSubPr>
                                <m:e>
                                  <m:r>
                                    <a:rPr lang="en-US" altLang="zh-CN" sz="1100" b="0" i="1" smtClean="0">
                                      <a:latin typeface="Cambria Math" panose="02040503050406030204" pitchFamily="18" charset="0"/>
                                    </a:rPr>
                                    <m:t>𝑌</m:t>
                                  </m:r>
                                </m:e>
                                <m:sub>
                                  <m:r>
                                    <a:rPr lang="en-US" altLang="zh-CN" sz="1100" b="0" i="1" smtClean="0">
                                      <a:latin typeface="Cambria Math" panose="02040503050406030204" pitchFamily="18" charset="0"/>
                                    </a:rPr>
                                    <m:t>𝑖</m:t>
                                  </m:r>
                                </m:sub>
                              </m:sSub>
                              <m:r>
                                <a:rPr lang="en-US" altLang="zh-CN" sz="1100" i="1" smtClean="0">
                                  <a:latin typeface="Cambria Math" panose="02040503050406030204" pitchFamily="18" charset="0"/>
                                </a:rPr>
                                <m:t>=</m:t>
                              </m:r>
                              <m:r>
                                <a:rPr lang="en-US" altLang="zh-CN" sz="1100" b="0" i="1" smtClean="0">
                                  <a:latin typeface="Cambria Math" panose="02040503050406030204" pitchFamily="18" charset="0"/>
                                </a:rPr>
                                <m:t>𝑠𝑜𝑓𝑡𝑚𝑎𝑥</m:t>
                              </m:r>
                              <m:d>
                                <m:dPr>
                                  <m:ctrlPr>
                                    <a:rPr lang="en-US" altLang="zh-CN" sz="1100" b="0" i="1" smtClean="0">
                                      <a:latin typeface="Cambria Math" panose="02040503050406030204" pitchFamily="18" charset="0"/>
                                    </a:rPr>
                                  </m:ctrlPr>
                                </m:dPr>
                                <m:e>
                                  <m:f>
                                    <m:fPr>
                                      <m:ctrlPr>
                                        <a:rPr lang="en-US" altLang="zh-CN" sz="1100" i="1" smtClean="0">
                                          <a:latin typeface="Cambria Math" panose="02040503050406030204" pitchFamily="18" charset="0"/>
                                        </a:rPr>
                                      </m:ctrlPr>
                                    </m:fPr>
                                    <m:num>
                                      <m:sSub>
                                        <m:sSubPr>
                                          <m:ctrlPr>
                                            <a:rPr lang="en-US" altLang="zh-CN" sz="1100" i="1" smtClean="0">
                                              <a:latin typeface="Cambria Math" panose="02040503050406030204" pitchFamily="18" charset="0"/>
                                            </a:rPr>
                                          </m:ctrlPr>
                                        </m:sSubPr>
                                        <m:e>
                                          <m:r>
                                            <a:rPr lang="en-US" altLang="zh-CN" sz="1100" b="0" i="1" smtClean="0">
                                              <a:latin typeface="Cambria Math" panose="02040503050406030204" pitchFamily="18" charset="0"/>
                                            </a:rPr>
                                            <m:t>𝑞</m:t>
                                          </m:r>
                                        </m:e>
                                        <m:sub>
                                          <m:r>
                                            <a:rPr lang="en-US" altLang="zh-CN" sz="1100" b="0" i="1" smtClean="0">
                                              <a:latin typeface="Cambria Math" panose="02040503050406030204" pitchFamily="18" charset="0"/>
                                            </a:rPr>
                                            <m:t>𝑖</m:t>
                                          </m:r>
                                        </m:sub>
                                      </m:sSub>
                                      <m:sSubSup>
                                        <m:sSubSupPr>
                                          <m:ctrlPr>
                                            <a:rPr lang="en-US" altLang="zh-CN" sz="1100" i="1" smtClean="0">
                                              <a:latin typeface="Cambria Math" panose="02040503050406030204" pitchFamily="18" charset="0"/>
                                            </a:rPr>
                                          </m:ctrlPr>
                                        </m:sSubSupPr>
                                        <m:e>
                                          <m:r>
                                            <a:rPr lang="en-US" altLang="zh-CN" sz="1100" b="0" i="1" smtClean="0">
                                              <a:latin typeface="Cambria Math" panose="02040503050406030204" pitchFamily="18" charset="0"/>
                                            </a:rPr>
                                            <m:t>𝑘</m:t>
                                          </m:r>
                                        </m:e>
                                        <m:sub>
                                          <m:r>
                                            <a:rPr lang="en-US" altLang="zh-CN" sz="1100" b="0" i="1" smtClean="0">
                                              <a:latin typeface="Cambria Math" panose="02040503050406030204" pitchFamily="18" charset="0"/>
                                            </a:rPr>
                                            <m:t>𝑖</m:t>
                                          </m:r>
                                        </m:sub>
                                        <m:sup>
                                          <m:r>
                                            <a:rPr lang="en-US" altLang="zh-CN" sz="1100" b="0" i="1" smtClean="0">
                                              <a:latin typeface="Cambria Math" panose="02040503050406030204" pitchFamily="18" charset="0"/>
                                            </a:rPr>
                                            <m:t>𝑇</m:t>
                                          </m:r>
                                        </m:sup>
                                      </m:sSubSup>
                                    </m:num>
                                    <m:den>
                                      <m:rad>
                                        <m:radPr>
                                          <m:degHide m:val="on"/>
                                          <m:ctrlPr>
                                            <a:rPr lang="en-US" altLang="zh-CN" sz="1100" i="1" smtClean="0">
                                              <a:latin typeface="Cambria Math" panose="02040503050406030204" pitchFamily="18" charset="0"/>
                                            </a:rPr>
                                          </m:ctrlPr>
                                        </m:radPr>
                                        <m:deg/>
                                        <m:e>
                                          <m:r>
                                            <a:rPr lang="en-US" altLang="zh-CN" sz="1100" b="0" i="1" smtClean="0">
                                              <a:latin typeface="Cambria Math" panose="02040503050406030204" pitchFamily="18" charset="0"/>
                                            </a:rPr>
                                            <m:t>𝑘</m:t>
                                          </m:r>
                                        </m:e>
                                      </m:rad>
                                    </m:den>
                                  </m:f>
                                </m:e>
                              </m:d>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𝑣</m:t>
                                  </m:r>
                                </m:e>
                                <m:sub>
                                  <m:r>
                                    <a:rPr lang="en-US" altLang="zh-CN" sz="1100" b="0" i="1" smtClean="0">
                                      <a:latin typeface="Cambria Math" panose="02040503050406030204" pitchFamily="18" charset="0"/>
                                    </a:rPr>
                                    <m:t>𝑖</m:t>
                                  </m:r>
                                </m:sub>
                              </m:sSub>
                            </m:oMath>
                          </m:oMathPara>
                        </a14:m>
                        <a:endParaRPr lang="zh-CN" altLang="en-US" sz="1400" dirty="0"/>
                      </a:p>
                    </p:txBody>
                  </p:sp>
                </mc:Choice>
                <mc:Fallback xmlns="">
                  <p:sp>
                    <p:nvSpPr>
                      <p:cNvPr id="94" name="文本框 93">
                        <a:extLst>
                          <a:ext uri="{FF2B5EF4-FFF2-40B4-BE49-F238E27FC236}">
                            <a16:creationId xmlns:a16="http://schemas.microsoft.com/office/drawing/2014/main" id="{E742B884-9A54-39A9-EBCA-482882FB02D7}"/>
                          </a:ext>
                        </a:extLst>
                      </p:cNvPr>
                      <p:cNvSpPr txBox="1">
                        <a:spLocks noRot="1" noChangeAspect="1" noMove="1" noResize="1" noEditPoints="1" noAdjustHandles="1" noChangeArrowheads="1" noChangeShapeType="1" noTextEdit="1"/>
                      </p:cNvSpPr>
                      <p:nvPr/>
                    </p:nvSpPr>
                    <p:spPr>
                      <a:xfrm>
                        <a:off x="4444959" y="4781249"/>
                        <a:ext cx="2587972" cy="433673"/>
                      </a:xfrm>
                      <a:prstGeom prst="rect">
                        <a:avLst/>
                      </a:prstGeom>
                      <a:blipFill>
                        <a:blip r:embed="rId2"/>
                        <a:stretch>
                          <a:fillRect b="-7813"/>
                        </a:stretch>
                      </a:blipFill>
                    </p:spPr>
                    <p:txBody>
                      <a:bodyPr/>
                      <a:lstStyle/>
                      <a:p>
                        <a:r>
                          <a:rPr lang="zh-CN" altLang="en-US">
                            <a:noFill/>
                          </a:rPr>
                          <a:t> </a:t>
                        </a:r>
                      </a:p>
                    </p:txBody>
                  </p:sp>
                </mc:Fallback>
              </mc:AlternateContent>
              <p:sp>
                <p:nvSpPr>
                  <p:cNvPr id="95" name="矩形 94">
                    <a:extLst>
                      <a:ext uri="{FF2B5EF4-FFF2-40B4-BE49-F238E27FC236}">
                        <a16:creationId xmlns:a16="http://schemas.microsoft.com/office/drawing/2014/main" id="{A2D63CB8-C10D-89B1-6690-AE3CFB62E646}"/>
                      </a:ext>
                    </a:extLst>
                  </p:cNvPr>
                  <p:cNvSpPr/>
                  <p:nvPr/>
                </p:nvSpPr>
                <p:spPr>
                  <a:xfrm>
                    <a:off x="6991599" y="3809620"/>
                    <a:ext cx="325395" cy="634314"/>
                  </a:xfrm>
                  <a:prstGeom prst="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D44CD27B-5272-4D92-9FFB-AC5F1844E279}"/>
                      </a:ext>
                    </a:extLst>
                  </p:cNvPr>
                  <p:cNvSpPr/>
                  <p:nvPr/>
                </p:nvSpPr>
                <p:spPr>
                  <a:xfrm>
                    <a:off x="6991598" y="5019208"/>
                    <a:ext cx="325395" cy="634314"/>
                  </a:xfrm>
                  <a:prstGeom prst="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D69A0722-6C6B-7270-7C22-1B7958AAC0BC}"/>
                      </a:ext>
                    </a:extLst>
                  </p:cNvPr>
                  <p:cNvSpPr/>
                  <p:nvPr/>
                </p:nvSpPr>
                <p:spPr>
                  <a:xfrm>
                    <a:off x="7012458" y="6121570"/>
                    <a:ext cx="325395" cy="634314"/>
                  </a:xfrm>
                  <a:prstGeom prst="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7FEA74B0-9B94-4601-DE8E-C5DD3A510050}"/>
                      </a:ext>
                    </a:extLst>
                  </p:cNvPr>
                  <p:cNvSpPr txBox="1"/>
                  <p:nvPr/>
                </p:nvSpPr>
                <p:spPr>
                  <a:xfrm>
                    <a:off x="6747555" y="3459541"/>
                    <a:ext cx="699450" cy="411186"/>
                  </a:xfrm>
                  <a:prstGeom prst="rect">
                    <a:avLst/>
                  </a:prstGeom>
                  <a:noFill/>
                </p:spPr>
                <p:txBody>
                  <a:bodyPr wrap="square" rtlCol="0">
                    <a:spAutoFit/>
                  </a:bodyPr>
                  <a:lstStyle/>
                  <a:p>
                    <a:r>
                      <a:rPr lang="en-US" altLang="zh-CN" dirty="0">
                        <a:latin typeface="Comic Sans MS" panose="030F0702030302020204" pitchFamily="66" charset="0"/>
                      </a:rPr>
                      <a:t>Y</a:t>
                    </a:r>
                    <a:r>
                      <a:rPr lang="en-US" altLang="zh-CN" baseline="-25000" dirty="0">
                        <a:latin typeface="Comic Sans MS" panose="030F0702030302020204" pitchFamily="66" charset="0"/>
                      </a:rPr>
                      <a:t>1</a:t>
                    </a:r>
                    <a:endParaRPr lang="zh-CN" altLang="en-US" baseline="-25000" dirty="0">
                      <a:latin typeface="Comic Sans MS" panose="030F0702030302020204" pitchFamily="66" charset="0"/>
                    </a:endParaRPr>
                  </a:p>
                </p:txBody>
              </p:sp>
              <p:sp>
                <p:nvSpPr>
                  <p:cNvPr id="99" name="文本框 98">
                    <a:extLst>
                      <a:ext uri="{FF2B5EF4-FFF2-40B4-BE49-F238E27FC236}">
                        <a16:creationId xmlns:a16="http://schemas.microsoft.com/office/drawing/2014/main" id="{5FE3F2BE-28CF-7C6C-7B6B-D8C67598B92C}"/>
                      </a:ext>
                    </a:extLst>
                  </p:cNvPr>
                  <p:cNvSpPr txBox="1"/>
                  <p:nvPr/>
                </p:nvSpPr>
                <p:spPr>
                  <a:xfrm>
                    <a:off x="6841524" y="5811094"/>
                    <a:ext cx="642283" cy="411186"/>
                  </a:xfrm>
                  <a:prstGeom prst="rect">
                    <a:avLst/>
                  </a:prstGeom>
                  <a:noFill/>
                </p:spPr>
                <p:txBody>
                  <a:bodyPr wrap="square" rtlCol="0">
                    <a:spAutoFit/>
                  </a:bodyPr>
                  <a:lstStyle/>
                  <a:p>
                    <a:r>
                      <a:rPr lang="en-US" altLang="zh-CN" dirty="0">
                        <a:latin typeface="Comic Sans MS" panose="030F0702030302020204" pitchFamily="66" charset="0"/>
                      </a:rPr>
                      <a:t>Y</a:t>
                    </a:r>
                    <a:r>
                      <a:rPr lang="en-US" altLang="zh-CN" baseline="-25000" dirty="0">
                        <a:latin typeface="Comic Sans MS" panose="030F0702030302020204" pitchFamily="66" charset="0"/>
                      </a:rPr>
                      <a:t>3</a:t>
                    </a:r>
                    <a:endParaRPr lang="zh-CN" altLang="en-US" baseline="-25000" dirty="0">
                      <a:latin typeface="Comic Sans MS" panose="030F0702030302020204" pitchFamily="66" charset="0"/>
                    </a:endParaRPr>
                  </a:p>
                </p:txBody>
              </p:sp>
              <p:sp>
                <p:nvSpPr>
                  <p:cNvPr id="100" name="文本框 99">
                    <a:extLst>
                      <a:ext uri="{FF2B5EF4-FFF2-40B4-BE49-F238E27FC236}">
                        <a16:creationId xmlns:a16="http://schemas.microsoft.com/office/drawing/2014/main" id="{722657FD-25FB-C616-A477-F31011AEFC89}"/>
                      </a:ext>
                    </a:extLst>
                  </p:cNvPr>
                  <p:cNvSpPr txBox="1"/>
                  <p:nvPr/>
                </p:nvSpPr>
                <p:spPr>
                  <a:xfrm>
                    <a:off x="6841524" y="4654806"/>
                    <a:ext cx="630194" cy="411186"/>
                  </a:xfrm>
                  <a:prstGeom prst="rect">
                    <a:avLst/>
                  </a:prstGeom>
                  <a:noFill/>
                </p:spPr>
                <p:txBody>
                  <a:bodyPr wrap="square" rtlCol="0">
                    <a:spAutoFit/>
                  </a:bodyPr>
                  <a:lstStyle/>
                  <a:p>
                    <a:r>
                      <a:rPr lang="en-US" altLang="zh-CN" dirty="0">
                        <a:latin typeface="Comic Sans MS" panose="030F0702030302020204" pitchFamily="66" charset="0"/>
                      </a:rPr>
                      <a:t>Y</a:t>
                    </a:r>
                    <a:r>
                      <a:rPr lang="en-US" altLang="zh-CN" baseline="-25000" dirty="0">
                        <a:latin typeface="Comic Sans MS" panose="030F0702030302020204" pitchFamily="66" charset="0"/>
                      </a:rPr>
                      <a:t>2</a:t>
                    </a:r>
                    <a:endParaRPr lang="zh-CN" altLang="en-US" baseline="-25000" dirty="0">
                      <a:latin typeface="Comic Sans MS" panose="030F0702030302020204" pitchFamily="66" charset="0"/>
                    </a:endParaRPr>
                  </a:p>
                </p:txBody>
              </p:sp>
              <p:sp>
                <p:nvSpPr>
                  <p:cNvPr id="102" name="箭头: 上 101">
                    <a:extLst>
                      <a:ext uri="{FF2B5EF4-FFF2-40B4-BE49-F238E27FC236}">
                        <a16:creationId xmlns:a16="http://schemas.microsoft.com/office/drawing/2014/main" id="{D18D7270-32CE-2FD5-67B2-C6AF6A9407AA}"/>
                      </a:ext>
                    </a:extLst>
                  </p:cNvPr>
                  <p:cNvSpPr/>
                  <p:nvPr/>
                </p:nvSpPr>
                <p:spPr>
                  <a:xfrm rot="5400000">
                    <a:off x="12455984" y="4885040"/>
                    <a:ext cx="369333" cy="916995"/>
                  </a:xfrm>
                  <a:prstGeom prst="upArrow">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文本框 102">
                    <a:extLst>
                      <a:ext uri="{FF2B5EF4-FFF2-40B4-BE49-F238E27FC236}">
                        <a16:creationId xmlns:a16="http://schemas.microsoft.com/office/drawing/2014/main" id="{AF5F726B-E825-C069-4038-27D695FC6BEF}"/>
                      </a:ext>
                    </a:extLst>
                  </p:cNvPr>
                  <p:cNvSpPr txBox="1"/>
                  <p:nvPr/>
                </p:nvSpPr>
                <p:spPr>
                  <a:xfrm>
                    <a:off x="12088122" y="4928185"/>
                    <a:ext cx="1736679" cy="282691"/>
                  </a:xfrm>
                  <a:prstGeom prst="rect">
                    <a:avLst/>
                  </a:prstGeom>
                  <a:noFill/>
                </p:spPr>
                <p:txBody>
                  <a:bodyPr wrap="square" rtlCol="0">
                    <a:spAutoFit/>
                  </a:bodyPr>
                  <a:lstStyle/>
                  <a:p>
                    <a:r>
                      <a:rPr lang="en-US" altLang="zh-CN" sz="1050" b="1" dirty="0">
                        <a:latin typeface="Comic Sans MS" panose="030F0702030302020204" pitchFamily="66" charset="0"/>
                      </a:rPr>
                      <a:t>All-Reduce</a:t>
                    </a:r>
                    <a:endParaRPr lang="zh-CN" altLang="en-US" sz="1050" b="1" dirty="0">
                      <a:latin typeface="Comic Sans MS" panose="030F0702030302020204" pitchFamily="66" charset="0"/>
                    </a:endParaRPr>
                  </a:p>
                </p:txBody>
              </p:sp>
              <p:sp>
                <p:nvSpPr>
                  <p:cNvPr id="104" name="矩形 103">
                    <a:extLst>
                      <a:ext uri="{FF2B5EF4-FFF2-40B4-BE49-F238E27FC236}">
                        <a16:creationId xmlns:a16="http://schemas.microsoft.com/office/drawing/2014/main" id="{073512C7-6F56-4A32-C43E-4B71991D338C}"/>
                      </a:ext>
                    </a:extLst>
                  </p:cNvPr>
                  <p:cNvSpPr/>
                  <p:nvPr/>
                </p:nvSpPr>
                <p:spPr>
                  <a:xfrm>
                    <a:off x="13497470" y="4903672"/>
                    <a:ext cx="1087130" cy="729803"/>
                  </a:xfrm>
                  <a:prstGeom prst="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Y</a:t>
                    </a:r>
                    <a:endParaRPr lang="zh-CN" altLang="en-US" dirty="0">
                      <a:solidFill>
                        <a:schemeClr val="tx1"/>
                      </a:solidFill>
                      <a:latin typeface="Comic Sans MS" panose="030F0702030302020204" pitchFamily="66" charset="0"/>
                    </a:endParaRPr>
                  </a:p>
                </p:txBody>
              </p:sp>
            </p:grpSp>
          </p:grpSp>
          <p:pic>
            <p:nvPicPr>
              <p:cNvPr id="107" name="图片 106">
                <a:extLst>
                  <a:ext uri="{FF2B5EF4-FFF2-40B4-BE49-F238E27FC236}">
                    <a16:creationId xmlns:a16="http://schemas.microsoft.com/office/drawing/2014/main" id="{723A7B80-A17F-0A55-2BAE-EA8D858C6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535" y="3969400"/>
                <a:ext cx="656426" cy="618522"/>
              </a:xfrm>
              <a:prstGeom prst="rect">
                <a:avLst/>
              </a:prstGeom>
            </p:spPr>
          </p:pic>
          <p:pic>
            <p:nvPicPr>
              <p:cNvPr id="108" name="图片 107">
                <a:extLst>
                  <a:ext uri="{FF2B5EF4-FFF2-40B4-BE49-F238E27FC236}">
                    <a16:creationId xmlns:a16="http://schemas.microsoft.com/office/drawing/2014/main" id="{35DD9386-BF21-E281-B7F0-BFA18B840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678" y="6025546"/>
                <a:ext cx="656425" cy="618522"/>
              </a:xfrm>
              <a:prstGeom prst="rect">
                <a:avLst/>
              </a:prstGeom>
            </p:spPr>
          </p:pic>
          <p:pic>
            <p:nvPicPr>
              <p:cNvPr id="109" name="图片 108">
                <a:extLst>
                  <a:ext uri="{FF2B5EF4-FFF2-40B4-BE49-F238E27FC236}">
                    <a16:creationId xmlns:a16="http://schemas.microsoft.com/office/drawing/2014/main" id="{33D2484E-7542-8A5C-4C89-34C2A9381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324" y="4996921"/>
                <a:ext cx="656425" cy="618522"/>
              </a:xfrm>
              <a:prstGeom prst="rect">
                <a:avLst/>
              </a:prstGeom>
            </p:spPr>
          </p:pic>
        </p:grpSp>
        <p:sp>
          <p:nvSpPr>
            <p:cNvPr id="112" name="矩形 111">
              <a:extLst>
                <a:ext uri="{FF2B5EF4-FFF2-40B4-BE49-F238E27FC236}">
                  <a16:creationId xmlns:a16="http://schemas.microsoft.com/office/drawing/2014/main" id="{47666D82-4E74-B299-7C9B-A9A166D3EA9B}"/>
                </a:ext>
              </a:extLst>
            </p:cNvPr>
            <p:cNvSpPr/>
            <p:nvPr/>
          </p:nvSpPr>
          <p:spPr>
            <a:xfrm>
              <a:off x="5465694" y="4396143"/>
              <a:ext cx="976294" cy="223155"/>
            </a:xfrm>
            <a:prstGeom prst="rect">
              <a:avLst/>
            </a:prstGeom>
            <a:solidFill>
              <a:schemeClr val="accent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56FDA2F4-CB98-F232-1DCB-190B6245AD02}"/>
                </a:ext>
              </a:extLst>
            </p:cNvPr>
            <p:cNvSpPr/>
            <p:nvPr/>
          </p:nvSpPr>
          <p:spPr>
            <a:xfrm>
              <a:off x="5463578" y="5502681"/>
              <a:ext cx="976294" cy="223155"/>
            </a:xfrm>
            <a:prstGeom prst="rect">
              <a:avLst/>
            </a:prstGeom>
            <a:solidFill>
              <a:schemeClr val="accent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4DA42041-0F53-7690-336B-8BF1AF867F59}"/>
                </a:ext>
              </a:extLst>
            </p:cNvPr>
            <p:cNvSpPr/>
            <p:nvPr/>
          </p:nvSpPr>
          <p:spPr>
            <a:xfrm>
              <a:off x="5487624" y="6454447"/>
              <a:ext cx="976294" cy="223155"/>
            </a:xfrm>
            <a:prstGeom prst="rect">
              <a:avLst/>
            </a:prstGeom>
            <a:solidFill>
              <a:schemeClr val="accent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a:extLst>
                <a:ext uri="{FF2B5EF4-FFF2-40B4-BE49-F238E27FC236}">
                  <a16:creationId xmlns:a16="http://schemas.microsoft.com/office/drawing/2014/main" id="{62B52534-947D-1E99-459C-915E886DEBD6}"/>
                </a:ext>
              </a:extLst>
            </p:cNvPr>
            <p:cNvSpPr txBox="1"/>
            <p:nvPr/>
          </p:nvSpPr>
          <p:spPr>
            <a:xfrm>
              <a:off x="5652455" y="4049549"/>
              <a:ext cx="500084" cy="369332"/>
            </a:xfrm>
            <a:prstGeom prst="rect">
              <a:avLst/>
            </a:prstGeom>
            <a:noFill/>
          </p:spPr>
          <p:txBody>
            <a:bodyPr wrap="square" rtlCol="0">
              <a:spAutoFit/>
            </a:bodyPr>
            <a:lstStyle/>
            <a:p>
              <a:r>
                <a:rPr lang="en-US" altLang="zh-CN" dirty="0">
                  <a:latin typeface="Comic Sans MS" panose="030F0702030302020204" pitchFamily="66" charset="0"/>
                </a:rPr>
                <a:t>B</a:t>
              </a:r>
              <a:r>
                <a:rPr lang="en-US" altLang="zh-CN" baseline="-25000" dirty="0">
                  <a:latin typeface="Comic Sans MS" panose="030F0702030302020204" pitchFamily="66" charset="0"/>
                </a:rPr>
                <a:t>1</a:t>
              </a:r>
              <a:endParaRPr lang="zh-CN" altLang="en-US" baseline="-25000" dirty="0">
                <a:latin typeface="Comic Sans MS" panose="030F0702030302020204" pitchFamily="66" charset="0"/>
              </a:endParaRPr>
            </a:p>
          </p:txBody>
        </p:sp>
        <p:sp>
          <p:nvSpPr>
            <p:cNvPr id="116" name="文本框 115">
              <a:extLst>
                <a:ext uri="{FF2B5EF4-FFF2-40B4-BE49-F238E27FC236}">
                  <a16:creationId xmlns:a16="http://schemas.microsoft.com/office/drawing/2014/main" id="{71783124-2928-3AB7-7AB6-4CAFD9CACB8F}"/>
                </a:ext>
              </a:extLst>
            </p:cNvPr>
            <p:cNvSpPr txBox="1"/>
            <p:nvPr/>
          </p:nvSpPr>
          <p:spPr>
            <a:xfrm>
              <a:off x="5655673" y="6116454"/>
              <a:ext cx="500084" cy="369332"/>
            </a:xfrm>
            <a:prstGeom prst="rect">
              <a:avLst/>
            </a:prstGeom>
            <a:noFill/>
          </p:spPr>
          <p:txBody>
            <a:bodyPr wrap="square" rtlCol="0">
              <a:spAutoFit/>
            </a:bodyPr>
            <a:lstStyle/>
            <a:p>
              <a:r>
                <a:rPr lang="en-US" altLang="zh-CN" dirty="0">
                  <a:latin typeface="Comic Sans MS" panose="030F0702030302020204" pitchFamily="66" charset="0"/>
                </a:rPr>
                <a:t>B</a:t>
              </a:r>
              <a:r>
                <a:rPr lang="en-US" altLang="zh-CN" baseline="-25000" dirty="0">
                  <a:latin typeface="Comic Sans MS" panose="030F0702030302020204" pitchFamily="66" charset="0"/>
                </a:rPr>
                <a:t>3</a:t>
              </a:r>
              <a:endParaRPr lang="zh-CN" altLang="en-US" baseline="-25000" dirty="0">
                <a:latin typeface="Comic Sans MS" panose="030F0702030302020204" pitchFamily="66" charset="0"/>
              </a:endParaRPr>
            </a:p>
          </p:txBody>
        </p:sp>
        <p:sp>
          <p:nvSpPr>
            <p:cNvPr id="117" name="文本框 116">
              <a:extLst>
                <a:ext uri="{FF2B5EF4-FFF2-40B4-BE49-F238E27FC236}">
                  <a16:creationId xmlns:a16="http://schemas.microsoft.com/office/drawing/2014/main" id="{8F2793E9-4347-3DE9-B0EC-8449431A7A3A}"/>
                </a:ext>
              </a:extLst>
            </p:cNvPr>
            <p:cNvSpPr txBox="1"/>
            <p:nvPr/>
          </p:nvSpPr>
          <p:spPr>
            <a:xfrm>
              <a:off x="5647233" y="5203177"/>
              <a:ext cx="500084" cy="369332"/>
            </a:xfrm>
            <a:prstGeom prst="rect">
              <a:avLst/>
            </a:prstGeom>
            <a:noFill/>
          </p:spPr>
          <p:txBody>
            <a:bodyPr wrap="square" rtlCol="0">
              <a:spAutoFit/>
            </a:bodyPr>
            <a:lstStyle/>
            <a:p>
              <a:r>
                <a:rPr lang="en-US" altLang="zh-CN" dirty="0">
                  <a:latin typeface="Comic Sans MS" panose="030F0702030302020204" pitchFamily="66" charset="0"/>
                </a:rPr>
                <a:t>B</a:t>
              </a:r>
              <a:r>
                <a:rPr lang="en-US" altLang="zh-CN" baseline="-25000" dirty="0">
                  <a:latin typeface="Comic Sans MS" panose="030F0702030302020204" pitchFamily="66" charset="0"/>
                </a:rPr>
                <a:t>2</a:t>
              </a:r>
              <a:endParaRPr lang="zh-CN" altLang="en-US" baseline="-25000" dirty="0">
                <a:latin typeface="Comic Sans MS" panose="030F0702030302020204" pitchFamily="66" charset="0"/>
              </a:endParaRPr>
            </a:p>
          </p:txBody>
        </p:sp>
        <p:sp>
          <p:nvSpPr>
            <p:cNvPr id="119" name="箭头: 上 118">
              <a:extLst>
                <a:ext uri="{FF2B5EF4-FFF2-40B4-BE49-F238E27FC236}">
                  <a16:creationId xmlns:a16="http://schemas.microsoft.com/office/drawing/2014/main" id="{710024AD-D15D-6312-1A64-2747DA8907BF}"/>
                </a:ext>
              </a:extLst>
            </p:cNvPr>
            <p:cNvSpPr/>
            <p:nvPr/>
          </p:nvSpPr>
          <p:spPr>
            <a:xfrm rot="5400000">
              <a:off x="7097804" y="4917707"/>
              <a:ext cx="331739" cy="1137181"/>
            </a:xfrm>
            <a:prstGeom prst="upArrow">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文本框 119">
              <a:extLst>
                <a:ext uri="{FF2B5EF4-FFF2-40B4-BE49-F238E27FC236}">
                  <a16:creationId xmlns:a16="http://schemas.microsoft.com/office/drawing/2014/main" id="{5E134CE4-57B0-433A-DDF1-F093EF494F37}"/>
                </a:ext>
              </a:extLst>
            </p:cNvPr>
            <p:cNvSpPr txBox="1"/>
            <p:nvPr/>
          </p:nvSpPr>
          <p:spPr>
            <a:xfrm>
              <a:off x="6512844" y="5148871"/>
              <a:ext cx="1478112" cy="253916"/>
            </a:xfrm>
            <a:prstGeom prst="rect">
              <a:avLst/>
            </a:prstGeom>
            <a:noFill/>
          </p:spPr>
          <p:txBody>
            <a:bodyPr wrap="square" rtlCol="0">
              <a:spAutoFit/>
            </a:bodyPr>
            <a:lstStyle/>
            <a:p>
              <a:r>
                <a:rPr lang="en-US" altLang="zh-CN" sz="1050" b="1" dirty="0">
                  <a:latin typeface="Comic Sans MS" panose="030F0702030302020204" pitchFamily="66" charset="0"/>
                </a:rPr>
                <a:t>Linear Transform</a:t>
              </a:r>
              <a:endParaRPr lang="zh-CN" altLang="en-US" sz="1050" b="1" dirty="0">
                <a:latin typeface="Comic Sans MS" panose="030F0702030302020204" pitchFamily="66" charset="0"/>
              </a:endParaRPr>
            </a:p>
          </p:txBody>
        </p:sp>
        <p:sp>
          <p:nvSpPr>
            <p:cNvPr id="122" name="矩形 121">
              <a:extLst>
                <a:ext uri="{FF2B5EF4-FFF2-40B4-BE49-F238E27FC236}">
                  <a16:creationId xmlns:a16="http://schemas.microsoft.com/office/drawing/2014/main" id="{8F30E9D4-833A-F0E4-C885-B0CE259FD8DA}"/>
                </a:ext>
              </a:extLst>
            </p:cNvPr>
            <p:cNvSpPr/>
            <p:nvPr/>
          </p:nvSpPr>
          <p:spPr>
            <a:xfrm>
              <a:off x="7882157" y="4006664"/>
              <a:ext cx="777262" cy="655518"/>
            </a:xfrm>
            <a:prstGeom prst="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Y</a:t>
              </a:r>
              <a:r>
                <a:rPr lang="en-US" altLang="zh-CN" baseline="-25000" dirty="0">
                  <a:solidFill>
                    <a:schemeClr val="tx1"/>
                  </a:solidFill>
                  <a:latin typeface="Comic Sans MS" panose="030F0702030302020204" pitchFamily="66" charset="0"/>
                </a:rPr>
                <a:t>1</a:t>
              </a:r>
              <a:endParaRPr lang="zh-CN" altLang="en-US" baseline="-25000" dirty="0">
                <a:solidFill>
                  <a:schemeClr val="tx1"/>
                </a:solidFill>
                <a:latin typeface="Comic Sans MS" panose="030F0702030302020204" pitchFamily="66" charset="0"/>
              </a:endParaRPr>
            </a:p>
          </p:txBody>
        </p:sp>
        <p:sp>
          <p:nvSpPr>
            <p:cNvPr id="123" name="矩形 122">
              <a:extLst>
                <a:ext uri="{FF2B5EF4-FFF2-40B4-BE49-F238E27FC236}">
                  <a16:creationId xmlns:a16="http://schemas.microsoft.com/office/drawing/2014/main" id="{7984ECEB-FC0C-13E9-68E2-8350701203DD}"/>
                </a:ext>
              </a:extLst>
            </p:cNvPr>
            <p:cNvSpPr/>
            <p:nvPr/>
          </p:nvSpPr>
          <p:spPr>
            <a:xfrm>
              <a:off x="7882157" y="6075517"/>
              <a:ext cx="777262" cy="655518"/>
            </a:xfrm>
            <a:prstGeom prst="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Y</a:t>
              </a:r>
              <a:r>
                <a:rPr lang="en-US" altLang="zh-CN" baseline="-25000" dirty="0">
                  <a:solidFill>
                    <a:schemeClr val="tx1"/>
                  </a:solidFill>
                  <a:latin typeface="Comic Sans MS" panose="030F0702030302020204" pitchFamily="66" charset="0"/>
                </a:rPr>
                <a:t>3</a:t>
              </a:r>
              <a:endParaRPr lang="zh-CN" altLang="en-US" baseline="-25000" dirty="0">
                <a:solidFill>
                  <a:schemeClr val="tx1"/>
                </a:solidFill>
                <a:latin typeface="Comic Sans MS" panose="030F0702030302020204" pitchFamily="66" charset="0"/>
              </a:endParaRPr>
            </a:p>
          </p:txBody>
        </p:sp>
        <p:sp>
          <p:nvSpPr>
            <p:cNvPr id="124" name="矩形 123">
              <a:extLst>
                <a:ext uri="{FF2B5EF4-FFF2-40B4-BE49-F238E27FC236}">
                  <a16:creationId xmlns:a16="http://schemas.microsoft.com/office/drawing/2014/main" id="{359A021A-18FA-ECAB-495A-3F6DC608285D}"/>
                </a:ext>
              </a:extLst>
            </p:cNvPr>
            <p:cNvSpPr/>
            <p:nvPr/>
          </p:nvSpPr>
          <p:spPr>
            <a:xfrm>
              <a:off x="7882157" y="5075028"/>
              <a:ext cx="777262" cy="655518"/>
            </a:xfrm>
            <a:prstGeom prst="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Y</a:t>
              </a:r>
              <a:r>
                <a:rPr lang="en-US" altLang="zh-CN" baseline="-25000" dirty="0">
                  <a:solidFill>
                    <a:schemeClr val="tx1"/>
                  </a:solidFill>
                  <a:latin typeface="Comic Sans MS" panose="030F0702030302020204" pitchFamily="66" charset="0"/>
                </a:rPr>
                <a:t>2</a:t>
              </a:r>
              <a:endParaRPr lang="zh-CN" altLang="en-US" baseline="-25000" dirty="0">
                <a:solidFill>
                  <a:schemeClr val="tx1"/>
                </a:solidFill>
                <a:latin typeface="Comic Sans MS" panose="030F0702030302020204" pitchFamily="66" charset="0"/>
              </a:endParaRPr>
            </a:p>
          </p:txBody>
        </p:sp>
      </p:grpSp>
    </p:spTree>
    <p:extLst>
      <p:ext uri="{BB962C8B-B14F-4D97-AF65-F5344CB8AC3E}">
        <p14:creationId xmlns:p14="http://schemas.microsoft.com/office/powerpoint/2010/main" val="2056442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5A0476-7262-302C-2EE6-84131F71EA04}"/>
              </a:ext>
            </a:extLst>
          </p:cNvPr>
          <p:cNvSpPr txBox="1"/>
          <p:nvPr/>
        </p:nvSpPr>
        <p:spPr>
          <a:xfrm>
            <a:off x="230657" y="247135"/>
            <a:ext cx="8040131" cy="461665"/>
          </a:xfrm>
          <a:prstGeom prst="rect">
            <a:avLst/>
          </a:prstGeom>
          <a:noFill/>
        </p:spPr>
        <p:txBody>
          <a:bodyPr wrap="square" rtlCol="0">
            <a:spAutoFit/>
          </a:bodyPr>
          <a:lstStyle/>
          <a:p>
            <a:r>
              <a:rPr lang="en-US" altLang="zh-CN" sz="2400" b="1" dirty="0">
                <a:latin typeface="Comic Sans MS" panose="030F0702030302020204" pitchFamily="66" charset="0"/>
              </a:rPr>
              <a:t>Transformer-decoder(Muti-Layer Perceptron TP )</a:t>
            </a:r>
            <a:endParaRPr lang="zh-CN" altLang="en-US" sz="2400" b="1" dirty="0">
              <a:latin typeface="Comic Sans MS" panose="030F0702030302020204" pitchFamily="66" charset="0"/>
            </a:endParaRPr>
          </a:p>
        </p:txBody>
      </p:sp>
      <p:grpSp>
        <p:nvGrpSpPr>
          <p:cNvPr id="33" name="组合 32">
            <a:extLst>
              <a:ext uri="{FF2B5EF4-FFF2-40B4-BE49-F238E27FC236}">
                <a16:creationId xmlns:a16="http://schemas.microsoft.com/office/drawing/2014/main" id="{001F661C-316A-A81A-269D-E3CD2A2A3CE3}"/>
              </a:ext>
            </a:extLst>
          </p:cNvPr>
          <p:cNvGrpSpPr/>
          <p:nvPr/>
        </p:nvGrpSpPr>
        <p:grpSpPr>
          <a:xfrm>
            <a:off x="131805" y="708800"/>
            <a:ext cx="2104240" cy="3387458"/>
            <a:chOff x="94936" y="1087394"/>
            <a:chExt cx="2099920" cy="3272129"/>
          </a:xfrm>
        </p:grpSpPr>
        <p:sp>
          <p:nvSpPr>
            <p:cNvPr id="32" name="矩形 31">
              <a:extLst>
                <a:ext uri="{FF2B5EF4-FFF2-40B4-BE49-F238E27FC236}">
                  <a16:creationId xmlns:a16="http://schemas.microsoft.com/office/drawing/2014/main" id="{CF55A9A0-7764-0D89-C259-3DC8478E067C}"/>
                </a:ext>
              </a:extLst>
            </p:cNvPr>
            <p:cNvSpPr/>
            <p:nvPr/>
          </p:nvSpPr>
          <p:spPr>
            <a:xfrm>
              <a:off x="94936" y="1924641"/>
              <a:ext cx="2099920" cy="491326"/>
            </a:xfrm>
            <a:prstGeom prst="rect">
              <a:avLst/>
            </a:prstGeom>
            <a:solidFill>
              <a:schemeClr val="bg1"/>
            </a:solidFill>
            <a:ln w="57150">
              <a:solidFill>
                <a:schemeClr val="accent2"/>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BC511173-65E3-C487-8C75-9A2995FACEDB}"/>
                </a:ext>
              </a:extLst>
            </p:cNvPr>
            <p:cNvGrpSpPr/>
            <p:nvPr/>
          </p:nvGrpSpPr>
          <p:grpSpPr>
            <a:xfrm>
              <a:off x="589079" y="1087394"/>
              <a:ext cx="1116184" cy="3272129"/>
              <a:chOff x="527222" y="815546"/>
              <a:chExt cx="2529017" cy="5568433"/>
            </a:xfrm>
          </p:grpSpPr>
          <p:sp>
            <p:nvSpPr>
              <p:cNvPr id="5" name="椭圆 4">
                <a:extLst>
                  <a:ext uri="{FF2B5EF4-FFF2-40B4-BE49-F238E27FC236}">
                    <a16:creationId xmlns:a16="http://schemas.microsoft.com/office/drawing/2014/main" id="{25E1C64E-C6AA-7AD6-EBF1-D8F2A2B177F0}"/>
                  </a:ext>
                </a:extLst>
              </p:cNvPr>
              <p:cNvSpPr/>
              <p:nvPr/>
            </p:nvSpPr>
            <p:spPr>
              <a:xfrm>
                <a:off x="1677424" y="1973391"/>
                <a:ext cx="218303" cy="2224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22BEE2E-83F4-0A53-DDD4-18D1D8B14E34}"/>
                  </a:ext>
                </a:extLst>
              </p:cNvPr>
              <p:cNvSpPr/>
              <p:nvPr/>
            </p:nvSpPr>
            <p:spPr>
              <a:xfrm>
                <a:off x="527222" y="5642573"/>
                <a:ext cx="2529016" cy="741406"/>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t>Text &amp; Position Embed</a:t>
                </a:r>
                <a:endParaRPr lang="zh-CN" altLang="en-US" sz="1100" dirty="0"/>
              </a:p>
            </p:txBody>
          </p:sp>
          <p:sp>
            <p:nvSpPr>
              <p:cNvPr id="7" name="矩形 6">
                <a:extLst>
                  <a:ext uri="{FF2B5EF4-FFF2-40B4-BE49-F238E27FC236}">
                    <a16:creationId xmlns:a16="http://schemas.microsoft.com/office/drawing/2014/main" id="{14694625-7BC8-BEE3-293C-62BFDD53CC85}"/>
                  </a:ext>
                </a:extLst>
              </p:cNvPr>
              <p:cNvSpPr/>
              <p:nvPr/>
            </p:nvSpPr>
            <p:spPr>
              <a:xfrm>
                <a:off x="527222" y="4443967"/>
                <a:ext cx="2529016" cy="9023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Masked Multi </a:t>
                </a:r>
              </a:p>
              <a:p>
                <a:pPr algn="ctr"/>
                <a:r>
                  <a:rPr lang="en-US" altLang="zh-CN" sz="1200" dirty="0"/>
                  <a:t>Self Attention</a:t>
                </a:r>
                <a:endParaRPr lang="zh-CN" altLang="en-US" sz="1200" dirty="0"/>
              </a:p>
            </p:txBody>
          </p:sp>
          <p:sp>
            <p:nvSpPr>
              <p:cNvPr id="8" name="矩形 7">
                <a:extLst>
                  <a:ext uri="{FF2B5EF4-FFF2-40B4-BE49-F238E27FC236}">
                    <a16:creationId xmlns:a16="http://schemas.microsoft.com/office/drawing/2014/main" id="{932EFD48-0642-BA9A-2431-EA942D9C99D4}"/>
                  </a:ext>
                </a:extLst>
              </p:cNvPr>
              <p:cNvSpPr/>
              <p:nvPr/>
            </p:nvSpPr>
            <p:spPr>
              <a:xfrm>
                <a:off x="527222" y="3319849"/>
                <a:ext cx="2529016" cy="576992"/>
              </a:xfrm>
              <a:prstGeom prst="rect">
                <a:avLst/>
              </a:prstGeom>
              <a:solidFill>
                <a:srgbClr val="6F399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Layer Norm</a:t>
                </a:r>
              </a:p>
            </p:txBody>
          </p:sp>
          <p:sp>
            <p:nvSpPr>
              <p:cNvPr id="9" name="矩形 8">
                <a:extLst>
                  <a:ext uri="{FF2B5EF4-FFF2-40B4-BE49-F238E27FC236}">
                    <a16:creationId xmlns:a16="http://schemas.microsoft.com/office/drawing/2014/main" id="{48BC48F1-02BC-58DA-6E36-26A47F38ED3E}"/>
                  </a:ext>
                </a:extLst>
              </p:cNvPr>
              <p:cNvSpPr/>
              <p:nvPr/>
            </p:nvSpPr>
            <p:spPr>
              <a:xfrm>
                <a:off x="527222" y="1186595"/>
                <a:ext cx="2529016" cy="576992"/>
              </a:xfrm>
              <a:prstGeom prst="rect">
                <a:avLst/>
              </a:prstGeom>
              <a:solidFill>
                <a:srgbClr val="6F399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Layer Norm</a:t>
                </a:r>
              </a:p>
            </p:txBody>
          </p:sp>
          <p:sp>
            <p:nvSpPr>
              <p:cNvPr id="10" name="矩形 9">
                <a:extLst>
                  <a:ext uri="{FF2B5EF4-FFF2-40B4-BE49-F238E27FC236}">
                    <a16:creationId xmlns:a16="http://schemas.microsoft.com/office/drawing/2014/main" id="{DA28A18C-84C0-4122-08FF-524BCC562D81}"/>
                  </a:ext>
                </a:extLst>
              </p:cNvPr>
              <p:cNvSpPr/>
              <p:nvPr/>
            </p:nvSpPr>
            <p:spPr>
              <a:xfrm>
                <a:off x="527222" y="2384853"/>
                <a:ext cx="2529017" cy="576992"/>
              </a:xfrm>
              <a:prstGeom prst="rect">
                <a:avLst/>
              </a:prstGeom>
              <a:solidFill>
                <a:schemeClr val="accent4">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Feed Forward</a:t>
                </a:r>
              </a:p>
            </p:txBody>
          </p:sp>
          <p:cxnSp>
            <p:nvCxnSpPr>
              <p:cNvPr id="11" name="直接箭头连接符 10">
                <a:extLst>
                  <a:ext uri="{FF2B5EF4-FFF2-40B4-BE49-F238E27FC236}">
                    <a16:creationId xmlns:a16="http://schemas.microsoft.com/office/drawing/2014/main" id="{D010745E-271F-E4E3-4141-47BF88F12C3C}"/>
                  </a:ext>
                </a:extLst>
              </p:cNvPr>
              <p:cNvCxnSpPr>
                <a:stCxn id="6" idx="0"/>
                <a:endCxn id="7" idx="2"/>
              </p:cNvCxnSpPr>
              <p:nvPr/>
            </p:nvCxnSpPr>
            <p:spPr>
              <a:xfrm flipV="1">
                <a:off x="1791730" y="5346356"/>
                <a:ext cx="0" cy="2962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椭圆 11">
                <a:extLst>
                  <a:ext uri="{FF2B5EF4-FFF2-40B4-BE49-F238E27FC236}">
                    <a16:creationId xmlns:a16="http://schemas.microsoft.com/office/drawing/2014/main" id="{DF433203-9F4C-984C-5489-F2E82869B186}"/>
                  </a:ext>
                </a:extLst>
              </p:cNvPr>
              <p:cNvSpPr/>
              <p:nvPr/>
            </p:nvSpPr>
            <p:spPr>
              <a:xfrm>
                <a:off x="1682578" y="4081847"/>
                <a:ext cx="218303" cy="2224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加号 12">
                <a:extLst>
                  <a:ext uri="{FF2B5EF4-FFF2-40B4-BE49-F238E27FC236}">
                    <a16:creationId xmlns:a16="http://schemas.microsoft.com/office/drawing/2014/main" id="{274686C1-41C7-671E-BEAB-A0945AF6BCAC}"/>
                  </a:ext>
                </a:extLst>
              </p:cNvPr>
              <p:cNvSpPr/>
              <p:nvPr/>
            </p:nvSpPr>
            <p:spPr>
              <a:xfrm>
                <a:off x="1682577" y="4081847"/>
                <a:ext cx="218303" cy="222422"/>
              </a:xfrm>
              <a:prstGeom prst="mathPlus">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 name="连接符: 肘形 13">
                <a:extLst>
                  <a:ext uri="{FF2B5EF4-FFF2-40B4-BE49-F238E27FC236}">
                    <a16:creationId xmlns:a16="http://schemas.microsoft.com/office/drawing/2014/main" id="{48189E94-C8B1-3F8B-E78B-679A12B332C7}"/>
                  </a:ext>
                </a:extLst>
              </p:cNvPr>
              <p:cNvCxnSpPr>
                <a:cxnSpLocks/>
                <a:endCxn id="12" idx="6"/>
              </p:cNvCxnSpPr>
              <p:nvPr/>
            </p:nvCxnSpPr>
            <p:spPr>
              <a:xfrm rot="5400000" flipH="1" flipV="1">
                <a:off x="1195601" y="4789185"/>
                <a:ext cx="1301406" cy="109153"/>
              </a:xfrm>
              <a:prstGeom prst="bentConnector4">
                <a:avLst>
                  <a:gd name="adj1" fmla="val -1115"/>
                  <a:gd name="adj2" fmla="val 1532054"/>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B5362844-2152-3351-0109-230BDA0342E0}"/>
                  </a:ext>
                </a:extLst>
              </p:cNvPr>
              <p:cNvCxnSpPr>
                <a:stCxn id="7" idx="0"/>
                <a:endCxn id="12" idx="4"/>
              </p:cNvCxnSpPr>
              <p:nvPr/>
            </p:nvCxnSpPr>
            <p:spPr>
              <a:xfrm flipV="1">
                <a:off x="1791730" y="4304269"/>
                <a:ext cx="0" cy="139698"/>
              </a:xfrm>
              <a:prstGeom prst="line">
                <a:avLst/>
              </a:prstGeom>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3ECF01BF-EBE7-88F6-D7A4-EB17DA0DA494}"/>
                  </a:ext>
                </a:extLst>
              </p:cNvPr>
              <p:cNvCxnSpPr>
                <a:stCxn id="12" idx="0"/>
                <a:endCxn id="8" idx="2"/>
              </p:cNvCxnSpPr>
              <p:nvPr/>
            </p:nvCxnSpPr>
            <p:spPr>
              <a:xfrm flipV="1">
                <a:off x="1791730" y="3896841"/>
                <a:ext cx="0" cy="185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8362F6BC-11AD-65CF-9533-A593067225E7}"/>
                  </a:ext>
                </a:extLst>
              </p:cNvPr>
              <p:cNvCxnSpPr>
                <a:cxnSpLocks/>
                <a:stCxn id="8" idx="0"/>
                <a:endCxn id="10" idx="2"/>
              </p:cNvCxnSpPr>
              <p:nvPr/>
            </p:nvCxnSpPr>
            <p:spPr>
              <a:xfrm flipV="1">
                <a:off x="1791730" y="2961845"/>
                <a:ext cx="0" cy="358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加号 17">
                <a:extLst>
                  <a:ext uri="{FF2B5EF4-FFF2-40B4-BE49-F238E27FC236}">
                    <a16:creationId xmlns:a16="http://schemas.microsoft.com/office/drawing/2014/main" id="{E63704BE-B1FF-681D-8804-66B6C0821A15}"/>
                  </a:ext>
                </a:extLst>
              </p:cNvPr>
              <p:cNvSpPr/>
              <p:nvPr/>
            </p:nvSpPr>
            <p:spPr>
              <a:xfrm>
                <a:off x="1681542" y="1971414"/>
                <a:ext cx="214186" cy="222422"/>
              </a:xfrm>
              <a:prstGeom prst="mathPlus">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连接符 18">
                <a:extLst>
                  <a:ext uri="{FF2B5EF4-FFF2-40B4-BE49-F238E27FC236}">
                    <a16:creationId xmlns:a16="http://schemas.microsoft.com/office/drawing/2014/main" id="{D194555D-2058-74ED-8A65-7723CAD4D284}"/>
                  </a:ext>
                </a:extLst>
              </p:cNvPr>
              <p:cNvCxnSpPr>
                <a:cxnSpLocks/>
                <a:stCxn id="10" idx="0"/>
                <a:endCxn id="5" idx="4"/>
              </p:cNvCxnSpPr>
              <p:nvPr/>
            </p:nvCxnSpPr>
            <p:spPr>
              <a:xfrm flipH="1" flipV="1">
                <a:off x="1786576" y="2195813"/>
                <a:ext cx="5154" cy="189040"/>
              </a:xfrm>
              <a:prstGeom prst="line">
                <a:avLst/>
              </a:prstGeom>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BC8EB148-6996-CF05-7E36-F47CED01AD96}"/>
                  </a:ext>
                </a:extLst>
              </p:cNvPr>
              <p:cNvCxnSpPr>
                <a:cxnSpLocks/>
              </p:cNvCxnSpPr>
              <p:nvPr/>
            </p:nvCxnSpPr>
            <p:spPr>
              <a:xfrm flipV="1">
                <a:off x="1786576" y="1741098"/>
                <a:ext cx="0" cy="2303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连接符: 肘形 20">
                <a:extLst>
                  <a:ext uri="{FF2B5EF4-FFF2-40B4-BE49-F238E27FC236}">
                    <a16:creationId xmlns:a16="http://schemas.microsoft.com/office/drawing/2014/main" id="{1FA0A8A9-FEDA-A730-6585-26EE87837E04}"/>
                  </a:ext>
                </a:extLst>
              </p:cNvPr>
              <p:cNvCxnSpPr>
                <a:cxnSpLocks/>
                <a:endCxn id="5" idx="6"/>
              </p:cNvCxnSpPr>
              <p:nvPr/>
            </p:nvCxnSpPr>
            <p:spPr>
              <a:xfrm rot="5400000" flipH="1" flipV="1">
                <a:off x="1295781" y="2579512"/>
                <a:ext cx="1094856" cy="105036"/>
              </a:xfrm>
              <a:prstGeom prst="bentConnector4">
                <a:avLst>
                  <a:gd name="adj1" fmla="val -976"/>
                  <a:gd name="adj2" fmla="val 1580342"/>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AF3D0F0A-D053-F876-F6BF-6A73FEFEB6F9}"/>
                  </a:ext>
                </a:extLst>
              </p:cNvPr>
              <p:cNvCxnSpPr>
                <a:stCxn id="9" idx="0"/>
              </p:cNvCxnSpPr>
              <p:nvPr/>
            </p:nvCxnSpPr>
            <p:spPr>
              <a:xfrm flipH="1" flipV="1">
                <a:off x="1786575" y="815546"/>
                <a:ext cx="5155" cy="371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
        <p:nvSpPr>
          <p:cNvPr id="34" name="文本框 33">
            <a:extLst>
              <a:ext uri="{FF2B5EF4-FFF2-40B4-BE49-F238E27FC236}">
                <a16:creationId xmlns:a16="http://schemas.microsoft.com/office/drawing/2014/main" id="{E3A6D24B-6A54-6ACB-962E-958DDE186567}"/>
              </a:ext>
            </a:extLst>
          </p:cNvPr>
          <p:cNvSpPr txBox="1"/>
          <p:nvPr/>
        </p:nvSpPr>
        <p:spPr>
          <a:xfrm>
            <a:off x="5016843" y="993679"/>
            <a:ext cx="4967416" cy="369332"/>
          </a:xfrm>
          <a:prstGeom prst="rect">
            <a:avLst/>
          </a:prstGeom>
          <a:noFill/>
        </p:spPr>
        <p:txBody>
          <a:bodyPr wrap="square" rtlCol="0">
            <a:spAutoFit/>
          </a:bodyPr>
          <a:lstStyle/>
          <a:p>
            <a:r>
              <a:rPr lang="en-US" altLang="zh-CN" b="1" dirty="0" err="1">
                <a:latin typeface="Comic Sans MS" panose="030F0702030302020204" pitchFamily="66" charset="0"/>
              </a:rPr>
              <a:t>GeLU</a:t>
            </a:r>
            <a:r>
              <a:rPr lang="en-US" altLang="zh-CN" b="1" dirty="0">
                <a:latin typeface="Comic Sans MS" panose="030F0702030302020204" pitchFamily="66" charset="0"/>
              </a:rPr>
              <a:t>(X * A)*B = Y</a:t>
            </a:r>
            <a:endParaRPr lang="zh-CN" altLang="en-US" b="1" dirty="0">
              <a:latin typeface="Comic Sans MS" panose="030F0702030302020204" pitchFamily="66" charset="0"/>
            </a:endParaRPr>
          </a:p>
        </p:txBody>
      </p:sp>
      <p:sp>
        <p:nvSpPr>
          <p:cNvPr id="35" name="矩形 34">
            <a:extLst>
              <a:ext uri="{FF2B5EF4-FFF2-40B4-BE49-F238E27FC236}">
                <a16:creationId xmlns:a16="http://schemas.microsoft.com/office/drawing/2014/main" id="{565ABECD-B0EE-4AF7-F41D-73C476D52C7D}"/>
              </a:ext>
            </a:extLst>
          </p:cNvPr>
          <p:cNvSpPr/>
          <p:nvPr/>
        </p:nvSpPr>
        <p:spPr>
          <a:xfrm>
            <a:off x="2306383" y="3493339"/>
            <a:ext cx="1369781" cy="791688"/>
          </a:xfrm>
          <a:prstGeom prst="rect">
            <a:avLst/>
          </a:prstGeom>
          <a:solidFill>
            <a:schemeClr val="accent4">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X</a:t>
            </a:r>
            <a:endParaRPr lang="zh-CN" altLang="en-US" dirty="0">
              <a:solidFill>
                <a:schemeClr val="tx1"/>
              </a:solidFill>
              <a:latin typeface="Comic Sans MS" panose="030F0702030302020204" pitchFamily="66" charset="0"/>
            </a:endParaRPr>
          </a:p>
        </p:txBody>
      </p:sp>
      <p:sp>
        <p:nvSpPr>
          <p:cNvPr id="36" name="矩形 35">
            <a:extLst>
              <a:ext uri="{FF2B5EF4-FFF2-40B4-BE49-F238E27FC236}">
                <a16:creationId xmlns:a16="http://schemas.microsoft.com/office/drawing/2014/main" id="{7D5FA070-CA57-6707-42A6-92FFDE166DF4}"/>
              </a:ext>
            </a:extLst>
          </p:cNvPr>
          <p:cNvSpPr/>
          <p:nvPr/>
        </p:nvSpPr>
        <p:spPr>
          <a:xfrm>
            <a:off x="4456669" y="2583251"/>
            <a:ext cx="560173" cy="881787"/>
          </a:xfrm>
          <a:prstGeom prst="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A</a:t>
            </a:r>
            <a:r>
              <a:rPr lang="en-US" altLang="zh-CN" baseline="-25000" dirty="0">
                <a:solidFill>
                  <a:schemeClr val="tx1"/>
                </a:solidFill>
                <a:latin typeface="Comic Sans MS" panose="030F0702030302020204" pitchFamily="66" charset="0"/>
              </a:rPr>
              <a:t>1</a:t>
            </a:r>
            <a:endParaRPr lang="zh-CN" altLang="en-US" baseline="-25000" dirty="0">
              <a:solidFill>
                <a:schemeClr val="tx1"/>
              </a:solidFill>
              <a:latin typeface="Comic Sans MS" panose="030F0702030302020204" pitchFamily="66" charset="0"/>
            </a:endParaRPr>
          </a:p>
        </p:txBody>
      </p:sp>
      <p:sp>
        <p:nvSpPr>
          <p:cNvPr id="37" name="矩形 36">
            <a:extLst>
              <a:ext uri="{FF2B5EF4-FFF2-40B4-BE49-F238E27FC236}">
                <a16:creationId xmlns:a16="http://schemas.microsoft.com/office/drawing/2014/main" id="{5937A820-0283-999C-A4F3-C06FEAFC3382}"/>
              </a:ext>
            </a:extLst>
          </p:cNvPr>
          <p:cNvSpPr/>
          <p:nvPr/>
        </p:nvSpPr>
        <p:spPr>
          <a:xfrm>
            <a:off x="4456669" y="4384176"/>
            <a:ext cx="560173" cy="881787"/>
          </a:xfrm>
          <a:prstGeom prst="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A</a:t>
            </a:r>
            <a:r>
              <a:rPr lang="en-US" altLang="zh-CN" baseline="-25000" dirty="0">
                <a:solidFill>
                  <a:schemeClr val="tx1"/>
                </a:solidFill>
                <a:latin typeface="Comic Sans MS" panose="030F0702030302020204" pitchFamily="66" charset="0"/>
              </a:rPr>
              <a:t>2</a:t>
            </a:r>
            <a:endParaRPr lang="zh-CN" altLang="en-US" baseline="-25000" dirty="0">
              <a:solidFill>
                <a:schemeClr val="tx1"/>
              </a:solidFill>
              <a:latin typeface="Comic Sans MS" panose="030F0702030302020204" pitchFamily="66" charset="0"/>
            </a:endParaRPr>
          </a:p>
        </p:txBody>
      </p:sp>
      <p:sp>
        <p:nvSpPr>
          <p:cNvPr id="38" name="箭头: 右 37">
            <a:extLst>
              <a:ext uri="{FF2B5EF4-FFF2-40B4-BE49-F238E27FC236}">
                <a16:creationId xmlns:a16="http://schemas.microsoft.com/office/drawing/2014/main" id="{910F661A-93DF-B736-CAE9-9866748D655D}"/>
              </a:ext>
            </a:extLst>
          </p:cNvPr>
          <p:cNvSpPr/>
          <p:nvPr/>
        </p:nvSpPr>
        <p:spPr>
          <a:xfrm>
            <a:off x="5180978" y="3889183"/>
            <a:ext cx="782594" cy="207075"/>
          </a:xfrm>
          <a:prstGeom prst="rightArrow">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EB90A48C-C959-0E02-5025-4647000A4B66}"/>
              </a:ext>
            </a:extLst>
          </p:cNvPr>
          <p:cNvSpPr txBox="1"/>
          <p:nvPr/>
        </p:nvSpPr>
        <p:spPr>
          <a:xfrm>
            <a:off x="5016842" y="3645236"/>
            <a:ext cx="1030352" cy="276999"/>
          </a:xfrm>
          <a:prstGeom prst="rect">
            <a:avLst/>
          </a:prstGeom>
          <a:noFill/>
        </p:spPr>
        <p:txBody>
          <a:bodyPr wrap="square" rtlCol="0">
            <a:spAutoFit/>
          </a:bodyPr>
          <a:lstStyle/>
          <a:p>
            <a:r>
              <a:rPr lang="en-US" altLang="zh-CN" sz="1200" dirty="0" err="1">
                <a:latin typeface="Comic Sans MS" panose="030F0702030302020204" pitchFamily="66" charset="0"/>
              </a:rPr>
              <a:t>GeLU</a:t>
            </a:r>
            <a:r>
              <a:rPr lang="en-US" altLang="zh-CN" sz="1200" dirty="0">
                <a:latin typeface="Comic Sans MS" panose="030F0702030302020204" pitchFamily="66" charset="0"/>
              </a:rPr>
              <a:t>(X*A</a:t>
            </a:r>
            <a:r>
              <a:rPr lang="en-US" altLang="zh-CN" sz="1200" baseline="-25000" dirty="0">
                <a:latin typeface="Comic Sans MS" panose="030F0702030302020204" pitchFamily="66" charset="0"/>
              </a:rPr>
              <a:t>i</a:t>
            </a:r>
            <a:r>
              <a:rPr lang="en-US" altLang="zh-CN" sz="1200" dirty="0">
                <a:latin typeface="Comic Sans MS" panose="030F0702030302020204" pitchFamily="66" charset="0"/>
              </a:rPr>
              <a:t>)</a:t>
            </a:r>
            <a:endParaRPr lang="zh-CN" altLang="en-US" sz="1200" dirty="0">
              <a:latin typeface="Comic Sans MS" panose="030F0702030302020204" pitchFamily="66" charset="0"/>
            </a:endParaRPr>
          </a:p>
        </p:txBody>
      </p:sp>
      <p:sp>
        <p:nvSpPr>
          <p:cNvPr id="40" name="矩形 39">
            <a:extLst>
              <a:ext uri="{FF2B5EF4-FFF2-40B4-BE49-F238E27FC236}">
                <a16:creationId xmlns:a16="http://schemas.microsoft.com/office/drawing/2014/main" id="{87961DE6-6D16-26C6-6392-02F1FBB4E674}"/>
              </a:ext>
            </a:extLst>
          </p:cNvPr>
          <p:cNvSpPr/>
          <p:nvPr/>
        </p:nvSpPr>
        <p:spPr>
          <a:xfrm>
            <a:off x="6046259" y="2583251"/>
            <a:ext cx="560173" cy="881787"/>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Y</a:t>
            </a:r>
            <a:r>
              <a:rPr lang="en-US" altLang="zh-CN" baseline="-25000" dirty="0">
                <a:solidFill>
                  <a:schemeClr val="tx1"/>
                </a:solidFill>
                <a:latin typeface="Comic Sans MS" panose="030F0702030302020204" pitchFamily="66" charset="0"/>
              </a:rPr>
              <a:t>1</a:t>
            </a:r>
            <a:endParaRPr lang="zh-CN" altLang="en-US" baseline="-25000" dirty="0">
              <a:solidFill>
                <a:schemeClr val="tx1"/>
              </a:solidFill>
              <a:latin typeface="Comic Sans MS" panose="030F0702030302020204" pitchFamily="66" charset="0"/>
            </a:endParaRPr>
          </a:p>
        </p:txBody>
      </p:sp>
      <p:sp>
        <p:nvSpPr>
          <p:cNvPr id="41" name="矩形 40">
            <a:extLst>
              <a:ext uri="{FF2B5EF4-FFF2-40B4-BE49-F238E27FC236}">
                <a16:creationId xmlns:a16="http://schemas.microsoft.com/office/drawing/2014/main" id="{F77BF99B-45D7-A27E-4579-FD78A20AC72F}"/>
              </a:ext>
            </a:extLst>
          </p:cNvPr>
          <p:cNvSpPr/>
          <p:nvPr/>
        </p:nvSpPr>
        <p:spPr>
          <a:xfrm>
            <a:off x="6046259" y="4384175"/>
            <a:ext cx="560173" cy="881787"/>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Y</a:t>
            </a:r>
            <a:r>
              <a:rPr lang="en-US" altLang="zh-CN" baseline="-25000" dirty="0">
                <a:solidFill>
                  <a:schemeClr val="tx1"/>
                </a:solidFill>
                <a:latin typeface="Comic Sans MS" panose="030F0702030302020204" pitchFamily="66" charset="0"/>
              </a:rPr>
              <a:t>2</a:t>
            </a:r>
            <a:endParaRPr lang="zh-CN" altLang="en-US" baseline="-25000" dirty="0">
              <a:solidFill>
                <a:schemeClr val="tx1"/>
              </a:solidFill>
              <a:latin typeface="Comic Sans MS" panose="030F0702030302020204" pitchFamily="66" charset="0"/>
            </a:endParaRPr>
          </a:p>
        </p:txBody>
      </p:sp>
      <p:sp>
        <p:nvSpPr>
          <p:cNvPr id="44" name="箭头: 右 43">
            <a:extLst>
              <a:ext uri="{FF2B5EF4-FFF2-40B4-BE49-F238E27FC236}">
                <a16:creationId xmlns:a16="http://schemas.microsoft.com/office/drawing/2014/main" id="{0BDF51F2-59EC-60B5-DC69-486FD2032521}"/>
              </a:ext>
            </a:extLst>
          </p:cNvPr>
          <p:cNvSpPr/>
          <p:nvPr/>
        </p:nvSpPr>
        <p:spPr>
          <a:xfrm>
            <a:off x="8068960" y="3820606"/>
            <a:ext cx="403655" cy="276999"/>
          </a:xfrm>
          <a:prstGeom prst="rightArrow">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D7494430-9676-8ACD-21C0-C5E0478EE2D3}"/>
              </a:ext>
            </a:extLst>
          </p:cNvPr>
          <p:cNvSpPr/>
          <p:nvPr/>
        </p:nvSpPr>
        <p:spPr>
          <a:xfrm>
            <a:off x="6940378" y="2968817"/>
            <a:ext cx="1008604" cy="503047"/>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B</a:t>
            </a:r>
            <a:r>
              <a:rPr lang="en-US" altLang="zh-CN" baseline="-25000" dirty="0">
                <a:solidFill>
                  <a:schemeClr val="tx1"/>
                </a:solidFill>
                <a:latin typeface="Comic Sans MS" panose="030F0702030302020204" pitchFamily="66" charset="0"/>
              </a:rPr>
              <a:t>1</a:t>
            </a:r>
            <a:endParaRPr lang="zh-CN" altLang="en-US" baseline="-25000" dirty="0">
              <a:solidFill>
                <a:schemeClr val="tx1"/>
              </a:solidFill>
              <a:latin typeface="Comic Sans MS" panose="030F0702030302020204" pitchFamily="66" charset="0"/>
            </a:endParaRPr>
          </a:p>
        </p:txBody>
      </p:sp>
      <p:sp>
        <p:nvSpPr>
          <p:cNvPr id="46" name="矩形 45">
            <a:extLst>
              <a:ext uri="{FF2B5EF4-FFF2-40B4-BE49-F238E27FC236}">
                <a16:creationId xmlns:a16="http://schemas.microsoft.com/office/drawing/2014/main" id="{E47E5E92-44B9-AF38-FC09-4FF68D5050EA}"/>
              </a:ext>
            </a:extLst>
          </p:cNvPr>
          <p:cNvSpPr/>
          <p:nvPr/>
        </p:nvSpPr>
        <p:spPr>
          <a:xfrm>
            <a:off x="6940378" y="4611776"/>
            <a:ext cx="1008604" cy="503047"/>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B</a:t>
            </a:r>
            <a:r>
              <a:rPr lang="en-US" altLang="zh-CN" baseline="-25000" dirty="0">
                <a:solidFill>
                  <a:schemeClr val="tx1"/>
                </a:solidFill>
                <a:latin typeface="Comic Sans MS" panose="030F0702030302020204" pitchFamily="66" charset="0"/>
              </a:rPr>
              <a:t>2</a:t>
            </a:r>
            <a:endParaRPr lang="zh-CN" altLang="en-US" baseline="-25000" dirty="0">
              <a:solidFill>
                <a:schemeClr val="tx1"/>
              </a:solidFill>
              <a:latin typeface="Comic Sans MS" panose="030F0702030302020204" pitchFamily="66" charset="0"/>
            </a:endParaRPr>
          </a:p>
        </p:txBody>
      </p:sp>
      <p:sp>
        <p:nvSpPr>
          <p:cNvPr id="47" name="矩形 46">
            <a:extLst>
              <a:ext uri="{FF2B5EF4-FFF2-40B4-BE49-F238E27FC236}">
                <a16:creationId xmlns:a16="http://schemas.microsoft.com/office/drawing/2014/main" id="{0CBED085-C47F-13F6-9344-F9962711AE76}"/>
              </a:ext>
            </a:extLst>
          </p:cNvPr>
          <p:cNvSpPr/>
          <p:nvPr/>
        </p:nvSpPr>
        <p:spPr>
          <a:xfrm>
            <a:off x="8711200" y="2590077"/>
            <a:ext cx="869406" cy="881787"/>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Y</a:t>
            </a:r>
            <a:r>
              <a:rPr lang="en-US" altLang="zh-CN" baseline="-25000" dirty="0">
                <a:solidFill>
                  <a:schemeClr val="tx1"/>
                </a:solidFill>
                <a:latin typeface="Comic Sans MS" panose="030F0702030302020204" pitchFamily="66" charset="0"/>
              </a:rPr>
              <a:t>1</a:t>
            </a:r>
            <a:endParaRPr lang="zh-CN" altLang="en-US" baseline="-25000" dirty="0">
              <a:solidFill>
                <a:schemeClr val="tx1"/>
              </a:solidFill>
              <a:latin typeface="Comic Sans MS" panose="030F0702030302020204" pitchFamily="66" charset="0"/>
            </a:endParaRPr>
          </a:p>
        </p:txBody>
      </p:sp>
      <p:sp>
        <p:nvSpPr>
          <p:cNvPr id="48" name="矩形 47">
            <a:extLst>
              <a:ext uri="{FF2B5EF4-FFF2-40B4-BE49-F238E27FC236}">
                <a16:creationId xmlns:a16="http://schemas.microsoft.com/office/drawing/2014/main" id="{0E6A802B-97F5-B0C8-0626-B8BD045DA6F2}"/>
              </a:ext>
            </a:extLst>
          </p:cNvPr>
          <p:cNvSpPr/>
          <p:nvPr/>
        </p:nvSpPr>
        <p:spPr>
          <a:xfrm>
            <a:off x="8711200" y="4346716"/>
            <a:ext cx="869406" cy="881787"/>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Y</a:t>
            </a:r>
            <a:r>
              <a:rPr lang="en-US" altLang="zh-CN" baseline="-25000" dirty="0">
                <a:solidFill>
                  <a:schemeClr val="tx1"/>
                </a:solidFill>
                <a:latin typeface="Comic Sans MS" panose="030F0702030302020204" pitchFamily="66" charset="0"/>
              </a:rPr>
              <a:t>2</a:t>
            </a:r>
            <a:endParaRPr lang="zh-CN" altLang="en-US" baseline="-25000" dirty="0">
              <a:solidFill>
                <a:schemeClr val="tx1"/>
              </a:solidFill>
              <a:latin typeface="Comic Sans MS" panose="030F0702030302020204" pitchFamily="66" charset="0"/>
            </a:endParaRPr>
          </a:p>
        </p:txBody>
      </p:sp>
      <p:sp>
        <p:nvSpPr>
          <p:cNvPr id="49" name="箭头: 右 48">
            <a:extLst>
              <a:ext uri="{FF2B5EF4-FFF2-40B4-BE49-F238E27FC236}">
                <a16:creationId xmlns:a16="http://schemas.microsoft.com/office/drawing/2014/main" id="{430E59FD-1DE4-BF6C-E719-6C139ABEB94F}"/>
              </a:ext>
            </a:extLst>
          </p:cNvPr>
          <p:cNvSpPr/>
          <p:nvPr/>
        </p:nvSpPr>
        <p:spPr>
          <a:xfrm>
            <a:off x="9585917" y="3783735"/>
            <a:ext cx="403655" cy="276999"/>
          </a:xfrm>
          <a:prstGeom prst="rightArrow">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a:extLst>
              <a:ext uri="{FF2B5EF4-FFF2-40B4-BE49-F238E27FC236}">
                <a16:creationId xmlns:a16="http://schemas.microsoft.com/office/drawing/2014/main" id="{2E0FB3C1-5140-FA36-FA7C-9512ACF9D221}"/>
              </a:ext>
            </a:extLst>
          </p:cNvPr>
          <p:cNvSpPr/>
          <p:nvPr/>
        </p:nvSpPr>
        <p:spPr>
          <a:xfrm>
            <a:off x="10494381" y="3342841"/>
            <a:ext cx="869406" cy="881787"/>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Y</a:t>
            </a:r>
            <a:endParaRPr lang="zh-CN" altLang="en-US" baseline="-25000" dirty="0">
              <a:solidFill>
                <a:schemeClr val="tx1"/>
              </a:solidFill>
              <a:latin typeface="Comic Sans MS" panose="030F0702030302020204" pitchFamily="66" charset="0"/>
            </a:endParaRPr>
          </a:p>
        </p:txBody>
      </p:sp>
      <p:pic>
        <p:nvPicPr>
          <p:cNvPr id="53" name="图片 52">
            <a:extLst>
              <a:ext uri="{FF2B5EF4-FFF2-40B4-BE49-F238E27FC236}">
                <a16:creationId xmlns:a16="http://schemas.microsoft.com/office/drawing/2014/main" id="{E04130C9-6A1C-2044-CC3D-0BC613B34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898" y="2714883"/>
            <a:ext cx="467946" cy="618522"/>
          </a:xfrm>
          <a:prstGeom prst="rect">
            <a:avLst/>
          </a:prstGeom>
        </p:spPr>
      </p:pic>
      <p:pic>
        <p:nvPicPr>
          <p:cNvPr id="54" name="图片 53">
            <a:extLst>
              <a:ext uri="{FF2B5EF4-FFF2-40B4-BE49-F238E27FC236}">
                <a16:creationId xmlns:a16="http://schemas.microsoft.com/office/drawing/2014/main" id="{DCE0FB4D-41A4-E1D9-9BC6-D6448AC10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776" y="4515807"/>
            <a:ext cx="467946" cy="618522"/>
          </a:xfrm>
          <a:prstGeom prst="rect">
            <a:avLst/>
          </a:prstGeom>
        </p:spPr>
      </p:pic>
    </p:spTree>
    <p:extLst>
      <p:ext uri="{BB962C8B-B14F-4D97-AF65-F5344CB8AC3E}">
        <p14:creationId xmlns:p14="http://schemas.microsoft.com/office/powerpoint/2010/main" val="1502460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extLst>
              <a:ext uri="{FF2B5EF4-FFF2-40B4-BE49-F238E27FC236}">
                <a16:creationId xmlns:a16="http://schemas.microsoft.com/office/drawing/2014/main" id="{8AAA642E-1820-CF98-BD97-081B323B3B33}"/>
              </a:ext>
            </a:extLst>
          </p:cNvPr>
          <p:cNvSpPr/>
          <p:nvPr/>
        </p:nvSpPr>
        <p:spPr>
          <a:xfrm>
            <a:off x="749643" y="4406212"/>
            <a:ext cx="1535194" cy="12049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15A0476-7262-302C-2EE6-84131F71EA04}"/>
              </a:ext>
            </a:extLst>
          </p:cNvPr>
          <p:cNvSpPr txBox="1"/>
          <p:nvPr/>
        </p:nvSpPr>
        <p:spPr>
          <a:xfrm>
            <a:off x="230657" y="247135"/>
            <a:ext cx="8040131" cy="461665"/>
          </a:xfrm>
          <a:prstGeom prst="rect">
            <a:avLst/>
          </a:prstGeom>
          <a:noFill/>
        </p:spPr>
        <p:txBody>
          <a:bodyPr wrap="square" rtlCol="0">
            <a:spAutoFit/>
          </a:bodyPr>
          <a:lstStyle/>
          <a:p>
            <a:r>
              <a:rPr lang="en-US" altLang="zh-CN" sz="2400" b="1" dirty="0">
                <a:latin typeface="Comic Sans MS" panose="030F0702030302020204" pitchFamily="66" charset="0"/>
              </a:rPr>
              <a:t>Transformer-decoder(Expert  Parallel EP)</a:t>
            </a:r>
            <a:endParaRPr lang="zh-CN" altLang="en-US" sz="2400" b="1" dirty="0">
              <a:latin typeface="Comic Sans MS" panose="030F0702030302020204" pitchFamily="66" charset="0"/>
            </a:endParaRPr>
          </a:p>
        </p:txBody>
      </p:sp>
      <p:sp>
        <p:nvSpPr>
          <p:cNvPr id="3" name="矩形 2">
            <a:extLst>
              <a:ext uri="{FF2B5EF4-FFF2-40B4-BE49-F238E27FC236}">
                <a16:creationId xmlns:a16="http://schemas.microsoft.com/office/drawing/2014/main" id="{8DD0EE26-02E0-D43D-0343-225637E64BCD}"/>
              </a:ext>
            </a:extLst>
          </p:cNvPr>
          <p:cNvSpPr/>
          <p:nvPr/>
        </p:nvSpPr>
        <p:spPr>
          <a:xfrm>
            <a:off x="1167468" y="2850292"/>
            <a:ext cx="1118480" cy="351003"/>
          </a:xfrm>
          <a:prstGeom prst="rect">
            <a:avLst/>
          </a:prstGeom>
          <a:solidFill>
            <a:schemeClr val="accent4">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gate</a:t>
            </a:r>
          </a:p>
        </p:txBody>
      </p:sp>
      <p:sp>
        <p:nvSpPr>
          <p:cNvPr id="23" name="矩形 22">
            <a:extLst>
              <a:ext uri="{FF2B5EF4-FFF2-40B4-BE49-F238E27FC236}">
                <a16:creationId xmlns:a16="http://schemas.microsoft.com/office/drawing/2014/main" id="{3F9B3275-E9E3-F1C2-D7AE-16A223B304F2}"/>
              </a:ext>
            </a:extLst>
          </p:cNvPr>
          <p:cNvSpPr/>
          <p:nvPr/>
        </p:nvSpPr>
        <p:spPr>
          <a:xfrm>
            <a:off x="682369" y="1597455"/>
            <a:ext cx="449845" cy="914400"/>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e</a:t>
            </a:r>
            <a:r>
              <a:rPr lang="en-US" altLang="zh-CN" baseline="-25000" dirty="0">
                <a:solidFill>
                  <a:schemeClr val="tx1"/>
                </a:solidFill>
                <a:latin typeface="Comic Sans MS" panose="030F0702030302020204" pitchFamily="66" charset="0"/>
              </a:rPr>
              <a:t>1</a:t>
            </a:r>
            <a:endParaRPr lang="zh-CN" altLang="en-US" baseline="-25000" dirty="0">
              <a:solidFill>
                <a:schemeClr val="tx1"/>
              </a:solidFill>
              <a:latin typeface="Comic Sans MS" panose="030F0702030302020204" pitchFamily="66" charset="0"/>
            </a:endParaRPr>
          </a:p>
        </p:txBody>
      </p:sp>
      <p:sp>
        <p:nvSpPr>
          <p:cNvPr id="26" name="文本框 25">
            <a:extLst>
              <a:ext uri="{FF2B5EF4-FFF2-40B4-BE49-F238E27FC236}">
                <a16:creationId xmlns:a16="http://schemas.microsoft.com/office/drawing/2014/main" id="{1AD95079-06FB-5D1D-5A1D-48235E795BA8}"/>
              </a:ext>
            </a:extLst>
          </p:cNvPr>
          <p:cNvSpPr txBox="1"/>
          <p:nvPr/>
        </p:nvSpPr>
        <p:spPr>
          <a:xfrm>
            <a:off x="1762854" y="1869989"/>
            <a:ext cx="559240" cy="369332"/>
          </a:xfrm>
          <a:prstGeom prst="rect">
            <a:avLst/>
          </a:prstGeom>
          <a:noFill/>
        </p:spPr>
        <p:txBody>
          <a:bodyPr wrap="square" rtlCol="0">
            <a:spAutoFit/>
          </a:bodyPr>
          <a:lstStyle/>
          <a:p>
            <a:r>
              <a:rPr lang="en-US" altLang="zh-CN" dirty="0"/>
              <a:t>……</a:t>
            </a:r>
            <a:endParaRPr lang="zh-CN" altLang="en-US" dirty="0"/>
          </a:p>
        </p:txBody>
      </p:sp>
      <p:sp>
        <p:nvSpPr>
          <p:cNvPr id="27" name="矩形 26">
            <a:extLst>
              <a:ext uri="{FF2B5EF4-FFF2-40B4-BE49-F238E27FC236}">
                <a16:creationId xmlns:a16="http://schemas.microsoft.com/office/drawing/2014/main" id="{E7095262-A077-B4BE-E5D5-CA0C9CB4F60C}"/>
              </a:ext>
            </a:extLst>
          </p:cNvPr>
          <p:cNvSpPr/>
          <p:nvPr/>
        </p:nvSpPr>
        <p:spPr>
          <a:xfrm>
            <a:off x="1276865" y="1597455"/>
            <a:ext cx="449843" cy="914400"/>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e</a:t>
            </a:r>
            <a:r>
              <a:rPr lang="en-US" altLang="zh-CN" baseline="-25000" dirty="0">
                <a:solidFill>
                  <a:schemeClr val="tx1"/>
                </a:solidFill>
                <a:latin typeface="Comic Sans MS" panose="030F0702030302020204" pitchFamily="66" charset="0"/>
              </a:rPr>
              <a:t>2</a:t>
            </a:r>
            <a:endParaRPr lang="zh-CN" altLang="en-US" baseline="-25000" dirty="0">
              <a:solidFill>
                <a:schemeClr val="tx1"/>
              </a:solidFill>
              <a:latin typeface="Comic Sans MS" panose="030F0702030302020204" pitchFamily="66" charset="0"/>
            </a:endParaRPr>
          </a:p>
        </p:txBody>
      </p:sp>
      <p:sp>
        <p:nvSpPr>
          <p:cNvPr id="28" name="矩形 27">
            <a:extLst>
              <a:ext uri="{FF2B5EF4-FFF2-40B4-BE49-F238E27FC236}">
                <a16:creationId xmlns:a16="http://schemas.microsoft.com/office/drawing/2014/main" id="{72D701CA-EA21-3FE6-C918-57AAD1DB9BEC}"/>
              </a:ext>
            </a:extLst>
          </p:cNvPr>
          <p:cNvSpPr/>
          <p:nvPr/>
        </p:nvSpPr>
        <p:spPr>
          <a:xfrm>
            <a:off x="2321204" y="1597455"/>
            <a:ext cx="449843" cy="914400"/>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e</a:t>
            </a:r>
            <a:r>
              <a:rPr lang="en-US" altLang="zh-CN" baseline="-25000" dirty="0">
                <a:solidFill>
                  <a:schemeClr val="tx1"/>
                </a:solidFill>
                <a:latin typeface="Comic Sans MS" panose="030F0702030302020204" pitchFamily="66" charset="0"/>
              </a:rPr>
              <a:t>3</a:t>
            </a:r>
            <a:endParaRPr lang="zh-CN" altLang="en-US" baseline="-25000" dirty="0">
              <a:solidFill>
                <a:schemeClr val="tx1"/>
              </a:solidFill>
              <a:latin typeface="Comic Sans MS" panose="030F0702030302020204" pitchFamily="66" charset="0"/>
            </a:endParaRPr>
          </a:p>
        </p:txBody>
      </p:sp>
      <p:cxnSp>
        <p:nvCxnSpPr>
          <p:cNvPr id="30" name="连接符: 曲线 29">
            <a:extLst>
              <a:ext uri="{FF2B5EF4-FFF2-40B4-BE49-F238E27FC236}">
                <a16:creationId xmlns:a16="http://schemas.microsoft.com/office/drawing/2014/main" id="{AF89BBE2-6713-4628-CF37-DC311E8069E5}"/>
              </a:ext>
            </a:extLst>
          </p:cNvPr>
          <p:cNvCxnSpPr>
            <a:stCxn id="3" idx="0"/>
            <a:endCxn id="23" idx="2"/>
          </p:cNvCxnSpPr>
          <p:nvPr/>
        </p:nvCxnSpPr>
        <p:spPr>
          <a:xfrm rot="16200000" flipV="1">
            <a:off x="1147782" y="2271366"/>
            <a:ext cx="338437" cy="819416"/>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1" name="连接符: 曲线 30">
            <a:extLst>
              <a:ext uri="{FF2B5EF4-FFF2-40B4-BE49-F238E27FC236}">
                <a16:creationId xmlns:a16="http://schemas.microsoft.com/office/drawing/2014/main" id="{0CAA793C-A11F-80A0-5185-6F8BB74F5025}"/>
              </a:ext>
            </a:extLst>
          </p:cNvPr>
          <p:cNvCxnSpPr>
            <a:cxnSpLocks/>
            <a:stCxn id="3" idx="0"/>
          </p:cNvCxnSpPr>
          <p:nvPr/>
        </p:nvCxnSpPr>
        <p:spPr>
          <a:xfrm rot="16200000" flipV="1">
            <a:off x="1436440" y="2560023"/>
            <a:ext cx="338437" cy="24210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43" name="连接符: 曲线 42">
            <a:extLst>
              <a:ext uri="{FF2B5EF4-FFF2-40B4-BE49-F238E27FC236}">
                <a16:creationId xmlns:a16="http://schemas.microsoft.com/office/drawing/2014/main" id="{79C4BEB1-7350-EF67-76ED-830E125F5D40}"/>
              </a:ext>
            </a:extLst>
          </p:cNvPr>
          <p:cNvCxnSpPr>
            <a:cxnSpLocks/>
            <a:stCxn id="3" idx="0"/>
            <a:endCxn id="28" idx="2"/>
          </p:cNvCxnSpPr>
          <p:nvPr/>
        </p:nvCxnSpPr>
        <p:spPr>
          <a:xfrm rot="5400000" flipH="1" flipV="1">
            <a:off x="1967199" y="2271365"/>
            <a:ext cx="338437" cy="81941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00BA4EE5-5E7A-7F6C-8901-9662D524B663}"/>
              </a:ext>
            </a:extLst>
          </p:cNvPr>
          <p:cNvSpPr txBox="1"/>
          <p:nvPr/>
        </p:nvSpPr>
        <p:spPr>
          <a:xfrm>
            <a:off x="4967418" y="1865523"/>
            <a:ext cx="6285470" cy="646331"/>
          </a:xfrm>
          <a:prstGeom prst="rect">
            <a:avLst/>
          </a:prstGeom>
          <a:noFill/>
        </p:spPr>
        <p:txBody>
          <a:bodyPr wrap="square" rtlCol="0">
            <a:spAutoFit/>
          </a:bodyPr>
          <a:lstStyle/>
          <a:p>
            <a:r>
              <a:rPr lang="en-US" altLang="zh-CN" dirty="0">
                <a:latin typeface="Comic Sans MS" panose="030F0702030302020204" pitchFamily="66" charset="0"/>
              </a:rPr>
              <a:t>Pre-Loading</a:t>
            </a:r>
          </a:p>
          <a:p>
            <a:r>
              <a:rPr lang="en-US" altLang="zh-CN" dirty="0">
                <a:latin typeface="Comic Sans MS" panose="030F0702030302020204" pitchFamily="66" charset="0"/>
              </a:rPr>
              <a:t>        strategy</a:t>
            </a:r>
            <a:r>
              <a:rPr lang="zh-CN" altLang="en-US" dirty="0">
                <a:latin typeface="Comic Sans MS" panose="030F0702030302020204" pitchFamily="66" charset="0"/>
              </a:rPr>
              <a:t>：</a:t>
            </a:r>
            <a:r>
              <a:rPr lang="en-US" altLang="zh-CN" dirty="0">
                <a:latin typeface="Comic Sans MS" panose="030F0702030302020204" pitchFamily="66" charset="0"/>
              </a:rPr>
              <a:t>frequency</a:t>
            </a:r>
            <a:r>
              <a:rPr lang="zh-CN" altLang="en-US" dirty="0">
                <a:latin typeface="Comic Sans MS" panose="030F0702030302020204" pitchFamily="66" charset="0"/>
              </a:rPr>
              <a:t>，</a:t>
            </a:r>
            <a:r>
              <a:rPr lang="en-US" altLang="zh-CN" dirty="0">
                <a:latin typeface="Comic Sans MS" panose="030F0702030302020204" pitchFamily="66" charset="0"/>
              </a:rPr>
              <a:t>predict based hidden state</a:t>
            </a:r>
            <a:endParaRPr lang="zh-CN" altLang="en-US" dirty="0">
              <a:latin typeface="Comic Sans MS" panose="030F0702030302020204" pitchFamily="66" charset="0"/>
            </a:endParaRPr>
          </a:p>
        </p:txBody>
      </p:sp>
      <p:sp>
        <p:nvSpPr>
          <p:cNvPr id="58" name="矩形 57">
            <a:extLst>
              <a:ext uri="{FF2B5EF4-FFF2-40B4-BE49-F238E27FC236}">
                <a16:creationId xmlns:a16="http://schemas.microsoft.com/office/drawing/2014/main" id="{56C852EE-0F9D-9560-0C48-7865EC92C614}"/>
              </a:ext>
            </a:extLst>
          </p:cNvPr>
          <p:cNvSpPr/>
          <p:nvPr/>
        </p:nvSpPr>
        <p:spPr>
          <a:xfrm>
            <a:off x="484170" y="4270287"/>
            <a:ext cx="5411130" cy="2281882"/>
          </a:xfrm>
          <a:prstGeom prst="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1E6AB457-6F93-464F-4656-221177E31DFC}"/>
              </a:ext>
            </a:extLst>
          </p:cNvPr>
          <p:cNvSpPr txBox="1"/>
          <p:nvPr/>
        </p:nvSpPr>
        <p:spPr>
          <a:xfrm>
            <a:off x="463081" y="3808110"/>
            <a:ext cx="2357393" cy="369332"/>
          </a:xfrm>
          <a:prstGeom prst="rect">
            <a:avLst/>
          </a:prstGeom>
          <a:noFill/>
        </p:spPr>
        <p:txBody>
          <a:bodyPr wrap="square" rtlCol="0">
            <a:spAutoFit/>
          </a:bodyPr>
          <a:lstStyle/>
          <a:p>
            <a:r>
              <a:rPr lang="en-US" altLang="zh-CN" dirty="0">
                <a:latin typeface="Comic Sans MS" panose="030F0702030302020204" pitchFamily="66" charset="0"/>
              </a:rPr>
              <a:t>Expert Cache</a:t>
            </a:r>
            <a:endParaRPr lang="zh-CN" altLang="en-US" dirty="0">
              <a:latin typeface="Comic Sans MS" panose="030F0702030302020204" pitchFamily="66" charset="0"/>
            </a:endParaRPr>
          </a:p>
        </p:txBody>
      </p:sp>
      <p:sp>
        <p:nvSpPr>
          <p:cNvPr id="60" name="矩形 59">
            <a:extLst>
              <a:ext uri="{FF2B5EF4-FFF2-40B4-BE49-F238E27FC236}">
                <a16:creationId xmlns:a16="http://schemas.microsoft.com/office/drawing/2014/main" id="{51BE1BEE-A862-DFF6-32E2-768754D92EBC}"/>
              </a:ext>
            </a:extLst>
          </p:cNvPr>
          <p:cNvSpPr/>
          <p:nvPr/>
        </p:nvSpPr>
        <p:spPr>
          <a:xfrm>
            <a:off x="867155" y="4488281"/>
            <a:ext cx="449845" cy="914400"/>
          </a:xfrm>
          <a:prstGeom prst="rect">
            <a:avLst/>
          </a:prstGeom>
          <a:solidFill>
            <a:schemeClr val="accent4">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omic Sans MS" panose="030F0702030302020204" pitchFamily="66" charset="0"/>
              </a:rPr>
              <a:t>e</a:t>
            </a:r>
            <a:r>
              <a:rPr lang="en-US" altLang="zh-CN" baseline="-25000" dirty="0" err="1">
                <a:solidFill>
                  <a:schemeClr val="tx1"/>
                </a:solidFill>
                <a:latin typeface="Comic Sans MS" panose="030F0702030302020204" pitchFamily="66" charset="0"/>
              </a:rPr>
              <a:t>i</a:t>
            </a:r>
            <a:endParaRPr lang="zh-CN" altLang="en-US" baseline="-25000" dirty="0">
              <a:solidFill>
                <a:schemeClr val="tx1"/>
              </a:solidFill>
              <a:latin typeface="Comic Sans MS" panose="030F0702030302020204" pitchFamily="66" charset="0"/>
            </a:endParaRPr>
          </a:p>
        </p:txBody>
      </p:sp>
      <p:sp>
        <p:nvSpPr>
          <p:cNvPr id="61" name="矩形 60">
            <a:extLst>
              <a:ext uri="{FF2B5EF4-FFF2-40B4-BE49-F238E27FC236}">
                <a16:creationId xmlns:a16="http://schemas.microsoft.com/office/drawing/2014/main" id="{C0568E73-D7ED-7A71-89B6-61CBC427FDB3}"/>
              </a:ext>
            </a:extLst>
          </p:cNvPr>
          <p:cNvSpPr/>
          <p:nvPr/>
        </p:nvSpPr>
        <p:spPr>
          <a:xfrm>
            <a:off x="1644009" y="4488281"/>
            <a:ext cx="449845" cy="914400"/>
          </a:xfrm>
          <a:prstGeom prst="rect">
            <a:avLst/>
          </a:prstGeom>
          <a:solidFill>
            <a:schemeClr val="accent4">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omic Sans MS" panose="030F0702030302020204" pitchFamily="66" charset="0"/>
              </a:rPr>
              <a:t>e</a:t>
            </a:r>
            <a:r>
              <a:rPr lang="en-US" altLang="zh-CN" baseline="-25000" dirty="0" err="1">
                <a:solidFill>
                  <a:schemeClr val="tx1"/>
                </a:solidFill>
                <a:latin typeface="Comic Sans MS" panose="030F0702030302020204" pitchFamily="66" charset="0"/>
              </a:rPr>
              <a:t>j</a:t>
            </a:r>
            <a:endParaRPr lang="zh-CN" altLang="en-US" baseline="-25000" dirty="0">
              <a:solidFill>
                <a:schemeClr val="tx1"/>
              </a:solidFill>
              <a:latin typeface="Comic Sans MS" panose="030F0702030302020204" pitchFamily="66" charset="0"/>
            </a:endParaRPr>
          </a:p>
        </p:txBody>
      </p:sp>
      <p:sp>
        <p:nvSpPr>
          <p:cNvPr id="62" name="矩形 61">
            <a:extLst>
              <a:ext uri="{FF2B5EF4-FFF2-40B4-BE49-F238E27FC236}">
                <a16:creationId xmlns:a16="http://schemas.microsoft.com/office/drawing/2014/main" id="{895ED87B-BF77-CDE4-B886-7775A7FA5E20}"/>
              </a:ext>
            </a:extLst>
          </p:cNvPr>
          <p:cNvSpPr/>
          <p:nvPr/>
        </p:nvSpPr>
        <p:spPr>
          <a:xfrm>
            <a:off x="2459593" y="4488281"/>
            <a:ext cx="449845" cy="914400"/>
          </a:xfrm>
          <a:prstGeom prst="rect">
            <a:avLst/>
          </a:prstGeom>
          <a:solidFill>
            <a:schemeClr val="accent4">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e</a:t>
            </a:r>
            <a:r>
              <a:rPr lang="en-US" altLang="zh-CN" baseline="-25000" dirty="0">
                <a:solidFill>
                  <a:schemeClr val="tx1"/>
                </a:solidFill>
                <a:latin typeface="Comic Sans MS" panose="030F0702030302020204" pitchFamily="66" charset="0"/>
              </a:rPr>
              <a:t>k</a:t>
            </a:r>
            <a:endParaRPr lang="zh-CN" altLang="en-US" baseline="-25000" dirty="0">
              <a:solidFill>
                <a:schemeClr val="tx1"/>
              </a:solidFill>
              <a:latin typeface="Comic Sans MS" panose="030F0702030302020204" pitchFamily="66" charset="0"/>
            </a:endParaRPr>
          </a:p>
        </p:txBody>
      </p:sp>
      <p:sp>
        <p:nvSpPr>
          <p:cNvPr id="64" name="文本框 63">
            <a:extLst>
              <a:ext uri="{FF2B5EF4-FFF2-40B4-BE49-F238E27FC236}">
                <a16:creationId xmlns:a16="http://schemas.microsoft.com/office/drawing/2014/main" id="{E59AC23E-2515-C808-19C4-82E40C5F26D0}"/>
              </a:ext>
            </a:extLst>
          </p:cNvPr>
          <p:cNvSpPr txBox="1"/>
          <p:nvPr/>
        </p:nvSpPr>
        <p:spPr>
          <a:xfrm>
            <a:off x="4248513" y="4728549"/>
            <a:ext cx="559240" cy="369332"/>
          </a:xfrm>
          <a:prstGeom prst="rect">
            <a:avLst/>
          </a:prstGeom>
          <a:noFill/>
        </p:spPr>
        <p:txBody>
          <a:bodyPr wrap="square" rtlCol="0">
            <a:spAutoFit/>
          </a:bodyPr>
          <a:lstStyle/>
          <a:p>
            <a:r>
              <a:rPr lang="en-US" altLang="zh-CN" dirty="0"/>
              <a:t>……</a:t>
            </a:r>
            <a:endParaRPr lang="zh-CN" altLang="en-US" dirty="0"/>
          </a:p>
        </p:txBody>
      </p:sp>
      <p:sp>
        <p:nvSpPr>
          <p:cNvPr id="65" name="矩形 64">
            <a:extLst>
              <a:ext uri="{FF2B5EF4-FFF2-40B4-BE49-F238E27FC236}">
                <a16:creationId xmlns:a16="http://schemas.microsoft.com/office/drawing/2014/main" id="{6F9660F4-7D44-ACE3-145D-24FB1AEFCE27}"/>
              </a:ext>
            </a:extLst>
          </p:cNvPr>
          <p:cNvSpPr/>
          <p:nvPr/>
        </p:nvSpPr>
        <p:spPr>
          <a:xfrm>
            <a:off x="8476735" y="3992776"/>
            <a:ext cx="2907957" cy="916975"/>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Transformer Layer</a:t>
            </a:r>
            <a:endParaRPr lang="zh-CN" altLang="en-US" dirty="0">
              <a:solidFill>
                <a:schemeClr val="tx1"/>
              </a:solidFill>
              <a:latin typeface="Comic Sans MS" panose="030F0702030302020204" pitchFamily="66" charset="0"/>
            </a:endParaRPr>
          </a:p>
        </p:txBody>
      </p:sp>
      <p:sp>
        <p:nvSpPr>
          <p:cNvPr id="66" name="文本框 65">
            <a:extLst>
              <a:ext uri="{FF2B5EF4-FFF2-40B4-BE49-F238E27FC236}">
                <a16:creationId xmlns:a16="http://schemas.microsoft.com/office/drawing/2014/main" id="{B95A41DE-D097-02F8-0A38-92860AF12CFA}"/>
              </a:ext>
            </a:extLst>
          </p:cNvPr>
          <p:cNvSpPr txBox="1"/>
          <p:nvPr/>
        </p:nvSpPr>
        <p:spPr>
          <a:xfrm>
            <a:off x="7867135" y="4266597"/>
            <a:ext cx="535460" cy="369332"/>
          </a:xfrm>
          <a:prstGeom prst="rect">
            <a:avLst/>
          </a:prstGeom>
          <a:noFill/>
        </p:spPr>
        <p:txBody>
          <a:bodyPr wrap="square" rtlCol="0">
            <a:spAutoFit/>
          </a:bodyPr>
          <a:lstStyle/>
          <a:p>
            <a:r>
              <a:rPr lang="en-US" altLang="zh-CN" dirty="0" err="1">
                <a:latin typeface="Comic Sans MS" panose="030F0702030302020204" pitchFamily="66" charset="0"/>
              </a:rPr>
              <a:t>Nx</a:t>
            </a:r>
            <a:endParaRPr lang="zh-CN" altLang="en-US" dirty="0">
              <a:latin typeface="Comic Sans MS" panose="030F0702030302020204" pitchFamily="66" charset="0"/>
            </a:endParaRPr>
          </a:p>
        </p:txBody>
      </p:sp>
      <p:cxnSp>
        <p:nvCxnSpPr>
          <p:cNvPr id="68" name="直接箭头连接符 67">
            <a:extLst>
              <a:ext uri="{FF2B5EF4-FFF2-40B4-BE49-F238E27FC236}">
                <a16:creationId xmlns:a16="http://schemas.microsoft.com/office/drawing/2014/main" id="{D678D637-4E4A-7143-08A9-93E85189BC38}"/>
              </a:ext>
            </a:extLst>
          </p:cNvPr>
          <p:cNvCxnSpPr>
            <a:cxnSpLocks/>
          </p:cNvCxnSpPr>
          <p:nvPr/>
        </p:nvCxnSpPr>
        <p:spPr>
          <a:xfrm flipV="1">
            <a:off x="8954530" y="4957152"/>
            <a:ext cx="0" cy="3459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直接箭头连接符 72">
            <a:extLst>
              <a:ext uri="{FF2B5EF4-FFF2-40B4-BE49-F238E27FC236}">
                <a16:creationId xmlns:a16="http://schemas.microsoft.com/office/drawing/2014/main" id="{17AAB3C2-FA33-2158-27C8-74AC5A29443E}"/>
              </a:ext>
            </a:extLst>
          </p:cNvPr>
          <p:cNvCxnSpPr>
            <a:cxnSpLocks/>
          </p:cNvCxnSpPr>
          <p:nvPr/>
        </p:nvCxnSpPr>
        <p:spPr>
          <a:xfrm flipV="1">
            <a:off x="9214022" y="4957152"/>
            <a:ext cx="0" cy="3459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a:extLst>
              <a:ext uri="{FF2B5EF4-FFF2-40B4-BE49-F238E27FC236}">
                <a16:creationId xmlns:a16="http://schemas.microsoft.com/office/drawing/2014/main" id="{E1AE4086-9465-FE42-DF2F-0A516E289BB3}"/>
              </a:ext>
            </a:extLst>
          </p:cNvPr>
          <p:cNvCxnSpPr>
            <a:cxnSpLocks/>
          </p:cNvCxnSpPr>
          <p:nvPr/>
        </p:nvCxnSpPr>
        <p:spPr>
          <a:xfrm flipV="1">
            <a:off x="9469395" y="4957152"/>
            <a:ext cx="0" cy="3459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直接箭头连接符 74">
            <a:extLst>
              <a:ext uri="{FF2B5EF4-FFF2-40B4-BE49-F238E27FC236}">
                <a16:creationId xmlns:a16="http://schemas.microsoft.com/office/drawing/2014/main" id="{B39CC9D9-09BA-3668-1443-224EBBDA2D90}"/>
              </a:ext>
            </a:extLst>
          </p:cNvPr>
          <p:cNvCxnSpPr>
            <a:cxnSpLocks/>
          </p:cNvCxnSpPr>
          <p:nvPr/>
        </p:nvCxnSpPr>
        <p:spPr>
          <a:xfrm flipV="1">
            <a:off x="11252888" y="4957152"/>
            <a:ext cx="0" cy="3459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直接箭头连接符 75">
            <a:extLst>
              <a:ext uri="{FF2B5EF4-FFF2-40B4-BE49-F238E27FC236}">
                <a16:creationId xmlns:a16="http://schemas.microsoft.com/office/drawing/2014/main" id="{58996882-64D9-0FC3-E254-A898665901DE}"/>
              </a:ext>
            </a:extLst>
          </p:cNvPr>
          <p:cNvCxnSpPr>
            <a:cxnSpLocks/>
          </p:cNvCxnSpPr>
          <p:nvPr/>
        </p:nvCxnSpPr>
        <p:spPr>
          <a:xfrm flipV="1">
            <a:off x="8954530" y="3604257"/>
            <a:ext cx="0" cy="3459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 name="文本框 76">
            <a:extLst>
              <a:ext uri="{FF2B5EF4-FFF2-40B4-BE49-F238E27FC236}">
                <a16:creationId xmlns:a16="http://schemas.microsoft.com/office/drawing/2014/main" id="{D9D3C366-1D7A-C2E7-EA98-4272996F8EEC}"/>
              </a:ext>
            </a:extLst>
          </p:cNvPr>
          <p:cNvSpPr txBox="1"/>
          <p:nvPr/>
        </p:nvSpPr>
        <p:spPr>
          <a:xfrm>
            <a:off x="8476735" y="3282980"/>
            <a:ext cx="1729946" cy="369332"/>
          </a:xfrm>
          <a:prstGeom prst="rect">
            <a:avLst/>
          </a:prstGeom>
          <a:noFill/>
        </p:spPr>
        <p:txBody>
          <a:bodyPr wrap="square" rtlCol="0">
            <a:spAutoFit/>
          </a:bodyPr>
          <a:lstStyle/>
          <a:p>
            <a:r>
              <a:rPr lang="en-US" altLang="zh-CN" dirty="0">
                <a:latin typeface="Comic Sans MS" panose="030F0702030302020204" pitchFamily="66" charset="0"/>
              </a:rPr>
              <a:t>Hidden states</a:t>
            </a:r>
            <a:endParaRPr lang="zh-CN" altLang="en-US" dirty="0">
              <a:latin typeface="Comic Sans MS" panose="030F0702030302020204" pitchFamily="66" charset="0"/>
            </a:endParaRPr>
          </a:p>
        </p:txBody>
      </p:sp>
      <p:sp>
        <p:nvSpPr>
          <p:cNvPr id="78" name="文本框 77">
            <a:extLst>
              <a:ext uri="{FF2B5EF4-FFF2-40B4-BE49-F238E27FC236}">
                <a16:creationId xmlns:a16="http://schemas.microsoft.com/office/drawing/2014/main" id="{98926CF3-58DD-E0D3-3634-5A76B3FDA7DE}"/>
              </a:ext>
            </a:extLst>
          </p:cNvPr>
          <p:cNvSpPr txBox="1"/>
          <p:nvPr/>
        </p:nvSpPr>
        <p:spPr>
          <a:xfrm>
            <a:off x="9555118" y="5341911"/>
            <a:ext cx="1729946" cy="369332"/>
          </a:xfrm>
          <a:prstGeom prst="rect">
            <a:avLst/>
          </a:prstGeom>
          <a:noFill/>
        </p:spPr>
        <p:txBody>
          <a:bodyPr wrap="square" rtlCol="0">
            <a:spAutoFit/>
          </a:bodyPr>
          <a:lstStyle/>
          <a:p>
            <a:r>
              <a:rPr lang="en-US" altLang="zh-CN" dirty="0">
                <a:latin typeface="Comic Sans MS" panose="030F0702030302020204" pitchFamily="66" charset="0"/>
              </a:rPr>
              <a:t>inputs</a:t>
            </a:r>
            <a:endParaRPr lang="zh-CN" altLang="en-US" dirty="0">
              <a:latin typeface="Comic Sans MS" panose="030F0702030302020204" pitchFamily="66" charset="0"/>
            </a:endParaRPr>
          </a:p>
        </p:txBody>
      </p:sp>
      <p:sp>
        <p:nvSpPr>
          <p:cNvPr id="79" name="文本框 78">
            <a:extLst>
              <a:ext uri="{FF2B5EF4-FFF2-40B4-BE49-F238E27FC236}">
                <a16:creationId xmlns:a16="http://schemas.microsoft.com/office/drawing/2014/main" id="{C34AD389-76B5-2E2A-BFA3-97B35A79EE3A}"/>
              </a:ext>
            </a:extLst>
          </p:cNvPr>
          <p:cNvSpPr txBox="1"/>
          <p:nvPr/>
        </p:nvSpPr>
        <p:spPr>
          <a:xfrm>
            <a:off x="9877838" y="4972579"/>
            <a:ext cx="966607" cy="369332"/>
          </a:xfrm>
          <a:prstGeom prst="rect">
            <a:avLst/>
          </a:prstGeom>
          <a:noFill/>
        </p:spPr>
        <p:txBody>
          <a:bodyPr wrap="square" rtlCol="0">
            <a:spAutoFit/>
          </a:bodyPr>
          <a:lstStyle/>
          <a:p>
            <a:r>
              <a:rPr lang="en-US" altLang="zh-CN" dirty="0">
                <a:latin typeface="Comic Sans MS" panose="030F0702030302020204" pitchFamily="66" charset="0"/>
              </a:rPr>
              <a:t>……</a:t>
            </a:r>
            <a:endParaRPr lang="zh-CN" altLang="en-US" dirty="0">
              <a:latin typeface="Comic Sans MS" panose="030F0702030302020204" pitchFamily="66" charset="0"/>
            </a:endParaRPr>
          </a:p>
        </p:txBody>
      </p:sp>
      <p:cxnSp>
        <p:nvCxnSpPr>
          <p:cNvPr id="82" name="连接符: 曲线 81">
            <a:extLst>
              <a:ext uri="{FF2B5EF4-FFF2-40B4-BE49-F238E27FC236}">
                <a16:creationId xmlns:a16="http://schemas.microsoft.com/office/drawing/2014/main" id="{B1D31890-E38F-3A77-4542-923C257D7476}"/>
              </a:ext>
            </a:extLst>
          </p:cNvPr>
          <p:cNvCxnSpPr>
            <a:stCxn id="77" idx="1"/>
          </p:cNvCxnSpPr>
          <p:nvPr/>
        </p:nvCxnSpPr>
        <p:spPr>
          <a:xfrm rot="10800000" flipV="1">
            <a:off x="5914769" y="3467645"/>
            <a:ext cx="2561967" cy="93959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连接符: 曲线 90">
            <a:extLst>
              <a:ext uri="{FF2B5EF4-FFF2-40B4-BE49-F238E27FC236}">
                <a16:creationId xmlns:a16="http://schemas.microsoft.com/office/drawing/2014/main" id="{F8F0BCA6-6D6F-0F68-26D2-88EBB515B873}"/>
              </a:ext>
            </a:extLst>
          </p:cNvPr>
          <p:cNvCxnSpPr>
            <a:stCxn id="59" idx="1"/>
          </p:cNvCxnSpPr>
          <p:nvPr/>
        </p:nvCxnSpPr>
        <p:spPr>
          <a:xfrm rot="10800000" flipH="1">
            <a:off x="463080" y="2603158"/>
            <a:ext cx="40557" cy="1389619"/>
          </a:xfrm>
          <a:prstGeom prst="curvedConnector4">
            <a:avLst>
              <a:gd name="adj1" fmla="val -563651"/>
              <a:gd name="adj2" fmla="val 56644"/>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8476F2A1-E633-2114-0FA5-B96243685160}"/>
              </a:ext>
            </a:extLst>
          </p:cNvPr>
          <p:cNvSpPr/>
          <p:nvPr/>
        </p:nvSpPr>
        <p:spPr>
          <a:xfrm>
            <a:off x="3151468" y="4499952"/>
            <a:ext cx="449845" cy="914400"/>
          </a:xfrm>
          <a:prstGeom prst="rect">
            <a:avLst/>
          </a:prstGeom>
          <a:solidFill>
            <a:schemeClr val="accent4">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omic Sans MS" panose="030F0702030302020204" pitchFamily="66" charset="0"/>
              </a:rPr>
              <a:t>e</a:t>
            </a:r>
            <a:r>
              <a:rPr lang="en-US" altLang="zh-CN" baseline="-25000" dirty="0" err="1">
                <a:solidFill>
                  <a:schemeClr val="tx1"/>
                </a:solidFill>
                <a:latin typeface="Comic Sans MS" panose="030F0702030302020204" pitchFamily="66" charset="0"/>
              </a:rPr>
              <a:t>l</a:t>
            </a:r>
            <a:endParaRPr lang="zh-CN" altLang="en-US" baseline="-25000" dirty="0">
              <a:solidFill>
                <a:schemeClr val="tx1"/>
              </a:solidFill>
              <a:latin typeface="Comic Sans MS" panose="030F0702030302020204" pitchFamily="66" charset="0"/>
            </a:endParaRPr>
          </a:p>
        </p:txBody>
      </p:sp>
      <p:sp>
        <p:nvSpPr>
          <p:cNvPr id="93" name="文本框 92">
            <a:extLst>
              <a:ext uri="{FF2B5EF4-FFF2-40B4-BE49-F238E27FC236}">
                <a16:creationId xmlns:a16="http://schemas.microsoft.com/office/drawing/2014/main" id="{7BD01FA4-DC7D-DC84-2043-B45E6D3D68F2}"/>
              </a:ext>
            </a:extLst>
          </p:cNvPr>
          <p:cNvSpPr txBox="1"/>
          <p:nvPr/>
        </p:nvSpPr>
        <p:spPr>
          <a:xfrm>
            <a:off x="682369" y="4406212"/>
            <a:ext cx="1535194" cy="1067485"/>
          </a:xfrm>
          <a:prstGeom prst="rect">
            <a:avLst/>
          </a:prstGeom>
          <a:noFill/>
          <a:ln>
            <a:solidFill>
              <a:schemeClr val="accent2">
                <a:lumMod val="75000"/>
              </a:schemeClr>
            </a:solidFill>
          </a:ln>
        </p:spPr>
        <p:txBody>
          <a:bodyPr wrap="square" rtlCol="0">
            <a:spAutoFit/>
          </a:bodyPr>
          <a:lstStyle/>
          <a:p>
            <a:endParaRPr lang="zh-CN" altLang="en-US" dirty="0"/>
          </a:p>
        </p:txBody>
      </p:sp>
      <p:sp>
        <p:nvSpPr>
          <p:cNvPr id="95" name="文本框 94">
            <a:extLst>
              <a:ext uri="{FF2B5EF4-FFF2-40B4-BE49-F238E27FC236}">
                <a16:creationId xmlns:a16="http://schemas.microsoft.com/office/drawing/2014/main" id="{FFD0C2CE-0B2E-EBCB-C835-2ADAAFE0DC84}"/>
              </a:ext>
            </a:extLst>
          </p:cNvPr>
          <p:cNvSpPr txBox="1"/>
          <p:nvPr/>
        </p:nvSpPr>
        <p:spPr>
          <a:xfrm>
            <a:off x="2373273" y="4406212"/>
            <a:ext cx="1535194" cy="1067485"/>
          </a:xfrm>
          <a:prstGeom prst="rect">
            <a:avLst/>
          </a:prstGeom>
          <a:noFill/>
          <a:ln>
            <a:solidFill>
              <a:schemeClr val="accent2">
                <a:lumMod val="75000"/>
              </a:schemeClr>
            </a:solidFill>
          </a:ln>
        </p:spPr>
        <p:txBody>
          <a:bodyPr wrap="square" rtlCol="0">
            <a:spAutoFit/>
          </a:bodyPr>
          <a:lstStyle/>
          <a:p>
            <a:endParaRPr lang="zh-CN" altLang="en-US" dirty="0"/>
          </a:p>
        </p:txBody>
      </p:sp>
      <p:sp>
        <p:nvSpPr>
          <p:cNvPr id="96" name="文本框 95">
            <a:extLst>
              <a:ext uri="{FF2B5EF4-FFF2-40B4-BE49-F238E27FC236}">
                <a16:creationId xmlns:a16="http://schemas.microsoft.com/office/drawing/2014/main" id="{EEA55D8B-0752-0E95-78DC-33A7A653ECBB}"/>
              </a:ext>
            </a:extLst>
          </p:cNvPr>
          <p:cNvSpPr txBox="1"/>
          <p:nvPr/>
        </p:nvSpPr>
        <p:spPr>
          <a:xfrm>
            <a:off x="971131" y="5555766"/>
            <a:ext cx="1154743" cy="369332"/>
          </a:xfrm>
          <a:prstGeom prst="rect">
            <a:avLst/>
          </a:prstGeom>
          <a:noFill/>
        </p:spPr>
        <p:txBody>
          <a:bodyPr wrap="square" rtlCol="0">
            <a:spAutoFit/>
          </a:bodyPr>
          <a:lstStyle/>
          <a:p>
            <a:r>
              <a:rPr lang="en-US" altLang="zh-CN" dirty="0" err="1">
                <a:latin typeface="Comic Sans MS" panose="030F0702030302020204" pitchFamily="66" charset="0"/>
              </a:rPr>
              <a:t>freq</a:t>
            </a:r>
            <a:endParaRPr lang="zh-CN" altLang="en-US" dirty="0">
              <a:latin typeface="Comic Sans MS" panose="030F0702030302020204" pitchFamily="66" charset="0"/>
            </a:endParaRPr>
          </a:p>
        </p:txBody>
      </p:sp>
      <p:sp>
        <p:nvSpPr>
          <p:cNvPr id="97" name="文本框 96">
            <a:extLst>
              <a:ext uri="{FF2B5EF4-FFF2-40B4-BE49-F238E27FC236}">
                <a16:creationId xmlns:a16="http://schemas.microsoft.com/office/drawing/2014/main" id="{C282C515-1D4A-AAA2-8D42-37FDED2B2785}"/>
              </a:ext>
            </a:extLst>
          </p:cNvPr>
          <p:cNvSpPr txBox="1"/>
          <p:nvPr/>
        </p:nvSpPr>
        <p:spPr>
          <a:xfrm>
            <a:off x="2753334" y="5555766"/>
            <a:ext cx="1154743" cy="369332"/>
          </a:xfrm>
          <a:prstGeom prst="rect">
            <a:avLst/>
          </a:prstGeom>
          <a:noFill/>
        </p:spPr>
        <p:txBody>
          <a:bodyPr wrap="square" rtlCol="0">
            <a:spAutoFit/>
          </a:bodyPr>
          <a:lstStyle/>
          <a:p>
            <a:r>
              <a:rPr lang="en-US" altLang="zh-CN" dirty="0">
                <a:latin typeface="Comic Sans MS" panose="030F0702030302020204" pitchFamily="66" charset="0"/>
              </a:rPr>
              <a:t>pred</a:t>
            </a:r>
            <a:endParaRPr lang="zh-CN" altLang="en-US" dirty="0">
              <a:latin typeface="Comic Sans MS" panose="030F0702030302020204" pitchFamily="66" charset="0"/>
            </a:endParaRPr>
          </a:p>
        </p:txBody>
      </p:sp>
    </p:spTree>
    <p:extLst>
      <p:ext uri="{BB962C8B-B14F-4D97-AF65-F5344CB8AC3E}">
        <p14:creationId xmlns:p14="http://schemas.microsoft.com/office/powerpoint/2010/main" val="3086284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107149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err="1">
                <a:solidFill>
                  <a:schemeClr val="tx1"/>
                </a:solidFill>
                <a:effectLst/>
                <a:latin typeface="微软雅黑" panose="020B0503020204020204" charset="-122"/>
                <a:ea typeface="微软雅黑" panose="020B0503020204020204" charset="-122"/>
                <a:cs typeface="+mn-ea"/>
                <a:sym typeface="+mn-lt"/>
              </a:rPr>
              <a:t>MoE-LLaVA</a:t>
            </a:r>
            <a:r>
              <a:rPr lang="en-US" altLang="zh-CN" sz="1600" b="1" dirty="0">
                <a:solidFill>
                  <a:schemeClr val="tx1"/>
                </a:solidFill>
                <a:effectLst/>
                <a:latin typeface="微软雅黑" panose="020B0503020204020204" charset="-122"/>
                <a:ea typeface="微软雅黑" panose="020B0503020204020204" charset="-122"/>
                <a:cs typeface="+mn-ea"/>
                <a:sym typeface="+mn-lt"/>
              </a:rPr>
              <a:t>: Mixture of Experts for Large Vision-Language Models</a:t>
            </a:r>
            <a:r>
              <a:rPr lang="zh-CN" altLang="en-US" sz="1600" b="1" dirty="0">
                <a:solidFill>
                  <a:schemeClr val="tx1"/>
                </a:solidFill>
                <a:effectLst/>
                <a:latin typeface="微软雅黑" panose="020B0503020204020204" charset="-122"/>
                <a:ea typeface="微软雅黑" panose="020B0503020204020204" charset="-122"/>
                <a:cs typeface="+mn-ea"/>
                <a:sym typeface="+mn-lt"/>
              </a:rPr>
              <a:t>（</a:t>
            </a:r>
            <a:r>
              <a:rPr lang="en-US" altLang="zh-CN" sz="1600" b="1" dirty="0" err="1">
                <a:solidFill>
                  <a:schemeClr val="tx1"/>
                </a:solidFill>
                <a:effectLst/>
                <a:latin typeface="微软雅黑" panose="020B0503020204020204" charset="-122"/>
                <a:ea typeface="微软雅黑" panose="020B0503020204020204" charset="-122"/>
                <a:cs typeface="+mn-ea"/>
                <a:sym typeface="+mn-lt"/>
              </a:rPr>
              <a:t>MoE-LLaVA</a:t>
            </a:r>
            <a:r>
              <a:rPr lang="zh-CN" altLang="en-US" sz="1600" b="1" dirty="0">
                <a:solidFill>
                  <a:schemeClr val="tx1"/>
                </a:solidFill>
                <a:effectLst/>
                <a:latin typeface="微软雅黑" panose="020B0503020204020204" charset="-122"/>
                <a:ea typeface="微软雅黑" panose="020B0503020204020204" charset="-122"/>
                <a:cs typeface="+mn-ea"/>
                <a:sym typeface="+mn-lt"/>
              </a:rPr>
              <a:t>）</a:t>
            </a:r>
            <a:endParaRPr lang="en-US" altLang="zh-CN" sz="1600" b="1" dirty="0">
              <a:solidFill>
                <a:schemeClr val="tx1"/>
              </a:solidFill>
              <a:effectLst/>
              <a:latin typeface="微软雅黑" panose="020B0503020204020204" charset="-122"/>
              <a:ea typeface="微软雅黑" panose="020B050302020402020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err="1">
                <a:solidFill>
                  <a:schemeClr val="tx1"/>
                </a:solidFill>
                <a:effectLst/>
                <a:latin typeface="微软雅黑" panose="020B0503020204020204" charset="-122"/>
                <a:ea typeface="微软雅黑" panose="020B0503020204020204" charset="-122"/>
                <a:cs typeface="+mn-ea"/>
                <a:sym typeface="+mn-lt"/>
              </a:rPr>
              <a:t>MoE-LLaVA</a:t>
            </a:r>
            <a:r>
              <a:rPr lang="zh-CN" altLang="en-US" sz="1600" b="1" dirty="0">
                <a:solidFill>
                  <a:schemeClr val="tx1"/>
                </a:solidFill>
                <a:effectLst/>
                <a:latin typeface="微软雅黑" panose="020B0503020204020204" charset="-122"/>
                <a:ea typeface="微软雅黑" panose="020B0503020204020204" charset="-122"/>
                <a:cs typeface="+mn-ea"/>
                <a:sym typeface="+mn-lt"/>
              </a:rPr>
              <a:t>：大型视觉语言模型的专家混合</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6</a:t>
            </a:fld>
            <a:endParaRPr lang="zh-CN" altLang="en-US" dirty="0">
              <a:solidFill>
                <a:srgbClr val="FFFFFF"/>
              </a:solidFill>
            </a:endParaRPr>
          </a:p>
        </p:txBody>
      </p:sp>
      <p:pic>
        <p:nvPicPr>
          <p:cNvPr id="8" name="图片 7">
            <a:extLst>
              <a:ext uri="{FF2B5EF4-FFF2-40B4-BE49-F238E27FC236}">
                <a16:creationId xmlns:a16="http://schemas.microsoft.com/office/drawing/2014/main" id="{E6A112E8-ABBA-8EC0-2429-835F754BB1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933" y="1720859"/>
            <a:ext cx="6434667" cy="3416281"/>
          </a:xfrm>
          <a:prstGeom prst="rect">
            <a:avLst/>
          </a:prstGeom>
        </p:spPr>
      </p:pic>
      <p:sp>
        <p:nvSpPr>
          <p:cNvPr id="10" name="文本框 9">
            <a:extLst>
              <a:ext uri="{FF2B5EF4-FFF2-40B4-BE49-F238E27FC236}">
                <a16:creationId xmlns:a16="http://schemas.microsoft.com/office/drawing/2014/main" id="{1AE86539-D290-CD92-4CCB-45FFD01D0026}"/>
              </a:ext>
            </a:extLst>
          </p:cNvPr>
          <p:cNvSpPr txBox="1"/>
          <p:nvPr/>
        </p:nvSpPr>
        <p:spPr>
          <a:xfrm>
            <a:off x="7180855" y="1455637"/>
            <a:ext cx="4394200" cy="3785652"/>
          </a:xfrm>
          <a:prstGeom prst="rect">
            <a:avLst/>
          </a:prstGeom>
          <a:noFill/>
        </p:spPr>
        <p:txBody>
          <a:bodyPr wrap="square">
            <a:spAutoFit/>
          </a:bodyPr>
          <a:lstStyle/>
          <a:p>
            <a:r>
              <a:rPr lang="zh-CN" altLang="en-US" sz="1200" dirty="0"/>
              <a:t>①痛点：同时将LLM转换为</a:t>
            </a:r>
            <a:r>
              <a:rPr lang="zh-CN" altLang="en-US" sz="1200" dirty="0">
                <a:solidFill>
                  <a:srgbClr val="C00000"/>
                </a:solidFill>
              </a:rPr>
              <a:t>LVLM和稀疏化</a:t>
            </a:r>
            <a:r>
              <a:rPr lang="zh-CN" altLang="en-US" sz="1200" dirty="0"/>
              <a:t>模型会导致显着的性能下降</a:t>
            </a:r>
          </a:p>
          <a:p>
            <a:endParaRPr lang="zh-CN" altLang="en-US" sz="1200" dirty="0"/>
          </a:p>
          <a:p>
            <a:r>
              <a:rPr lang="zh-CN" altLang="en-US" sz="1200" dirty="0"/>
              <a:t>②MoE-Tuning（网络结构）：</a:t>
            </a:r>
          </a:p>
          <a:p>
            <a:endParaRPr lang="zh-CN" altLang="en-US" sz="1200" dirty="0"/>
          </a:p>
          <a:p>
            <a:r>
              <a:rPr lang="zh-CN" altLang="en-US" sz="1200" dirty="0"/>
              <a:t>(a)训练一个MLP，使图像标记适应LLM，允许LLM理解图像中的实例（将图像patch作为伪文本token）</a:t>
            </a:r>
          </a:p>
          <a:p>
            <a:endParaRPr lang="zh-CN" altLang="en-US" sz="1200" dirty="0"/>
          </a:p>
          <a:p>
            <a:r>
              <a:rPr lang="zh-CN" altLang="en-US" sz="1200" dirty="0"/>
              <a:t>(b)训练整个LLM的参数来预先赋予LVLM一般的多模态理解能力，也就是LLM被调整为具有多模态理解的LVLM</a:t>
            </a:r>
          </a:p>
          <a:p>
            <a:endParaRPr lang="zh-CN" altLang="en-US" sz="1200" dirty="0"/>
          </a:p>
          <a:p>
            <a:r>
              <a:rPr lang="zh-CN" altLang="en-US" sz="1200" dirty="0"/>
              <a:t>(c)复制FFN作为专家的初始化权重，并且仅训练MoE</a:t>
            </a:r>
          </a:p>
          <a:p>
            <a:endParaRPr lang="zh-CN" altLang="en-US" sz="1200" dirty="0"/>
          </a:p>
          <a:p>
            <a:r>
              <a:rPr lang="zh-CN" altLang="en-US" sz="1200" dirty="0"/>
              <a:t>③</a:t>
            </a:r>
            <a:r>
              <a:rPr lang="zh-CN" altLang="en-US" sz="1200" dirty="0">
                <a:solidFill>
                  <a:srgbClr val="C00000"/>
                </a:solidFill>
              </a:rPr>
              <a:t>自回归损失和辅助损失</a:t>
            </a:r>
          </a:p>
          <a:p>
            <a:endParaRPr lang="zh-CN" altLang="en-US" sz="1200" dirty="0"/>
          </a:p>
          <a:p>
            <a:r>
              <a:rPr lang="zh-CN" altLang="en-US" sz="1200" dirty="0"/>
              <a:t>④实验：图像理解、专家负载、消融（参数微调范围、专家数量、top-k、MoE分布）</a:t>
            </a:r>
          </a:p>
          <a:p>
            <a:endParaRPr lang="zh-CN" altLang="en-US" sz="1200" dirty="0"/>
          </a:p>
          <a:p>
            <a:r>
              <a:rPr lang="zh-CN" altLang="en-US" sz="1200" dirty="0"/>
              <a:t>⑤思考：如何用其他办法实现LLM同时进行LVLM的转换和稀疏化？</a:t>
            </a:r>
          </a:p>
        </p:txBody>
      </p:sp>
    </p:spTree>
    <p:extLst>
      <p:ext uri="{BB962C8B-B14F-4D97-AF65-F5344CB8AC3E}">
        <p14:creationId xmlns:p14="http://schemas.microsoft.com/office/powerpoint/2010/main" val="2337954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8975725" y="0"/>
            <a:ext cx="3216275"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 y="0"/>
            <a:ext cx="3216275"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741107" y="2824774"/>
            <a:ext cx="4709786" cy="1227474"/>
            <a:chOff x="4887549" y="1124584"/>
            <a:chExt cx="2416902" cy="2454948"/>
          </a:xfrm>
        </p:grpSpPr>
        <p:sp>
          <p:nvSpPr>
            <p:cNvPr id="47" name="文本框 46"/>
            <p:cNvSpPr txBox="1"/>
            <p:nvPr/>
          </p:nvSpPr>
          <p:spPr>
            <a:xfrm>
              <a:off x="4887549" y="1178874"/>
              <a:ext cx="2416902" cy="2400658"/>
            </a:xfrm>
            <a:prstGeom prst="rect">
              <a:avLst/>
            </a:prstGeom>
            <a:noFill/>
            <a:ln>
              <a:noFill/>
            </a:ln>
          </p:spPr>
          <p:txBody>
            <a:bodyPr wrap="square" rtlCol="0">
              <a:spAutoFit/>
            </a:bodyPr>
            <a:lstStyle/>
            <a:p>
              <a:pPr algn="ctr"/>
              <a:r>
                <a:rPr lang="zh-CN" altLang="en-US" sz="7200" b="1" dirty="0">
                  <a:solidFill>
                    <a:srgbClr val="6E0F6D"/>
                  </a:solidFill>
                  <a:latin typeface="微软雅黑" panose="020B0503020204020204" pitchFamily="34" charset="-122"/>
                  <a:ea typeface="微软雅黑" panose="020B0503020204020204" pitchFamily="34" charset="-122"/>
                </a:rPr>
                <a:t>轻量化</a:t>
              </a:r>
            </a:p>
          </p:txBody>
        </p:sp>
        <p:sp>
          <p:nvSpPr>
            <p:cNvPr id="2" name="矩形 1"/>
            <p:cNvSpPr/>
            <p:nvPr/>
          </p:nvSpPr>
          <p:spPr>
            <a:xfrm>
              <a:off x="4887549" y="1124584"/>
              <a:ext cx="2416902" cy="2416902"/>
            </a:xfrm>
            <a:prstGeom prst="rect">
              <a:avLst/>
            </a:prstGeom>
            <a:noFill/>
            <a:ln>
              <a:solidFill>
                <a:srgbClr val="6E0F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59013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大模型剪枝</a:t>
            </a:r>
            <a:r>
              <a:rPr lang="en-US" altLang="zh-CN" sz="2800" b="1" dirty="0">
                <a:latin typeface="微软雅黑" panose="020B0503020204020204" pitchFamily="34" charset="-122"/>
              </a:rPr>
              <a:t>——</a:t>
            </a:r>
            <a:r>
              <a:rPr lang="zh-CN" altLang="en-US" sz="2800" b="1" dirty="0">
                <a:latin typeface="微软雅黑" panose="020B0503020204020204" pitchFamily="34" charset="-122"/>
              </a:rPr>
              <a:t>简介</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8</a:t>
            </a:fld>
            <a:endParaRPr lang="zh-CN" altLang="en-US" dirty="0">
              <a:solidFill>
                <a:srgbClr val="FFFFFF"/>
              </a:solidFill>
            </a:endParaRPr>
          </a:p>
        </p:txBody>
      </p:sp>
      <p:sp>
        <p:nvSpPr>
          <p:cNvPr id="13" name="文本框 12">
            <a:extLst>
              <a:ext uri="{FF2B5EF4-FFF2-40B4-BE49-F238E27FC236}">
                <a16:creationId xmlns:a16="http://schemas.microsoft.com/office/drawing/2014/main" id="{DAA07AB9-F32A-775C-6E26-DFD718A5447A}"/>
              </a:ext>
            </a:extLst>
          </p:cNvPr>
          <p:cNvSpPr txBox="1"/>
          <p:nvPr/>
        </p:nvSpPr>
        <p:spPr>
          <a:xfrm>
            <a:off x="738527" y="3821067"/>
            <a:ext cx="10714943" cy="2554545"/>
          </a:xfrm>
          <a:prstGeom prst="rect">
            <a:avLst/>
          </a:prstGeom>
          <a:noFill/>
        </p:spPr>
        <p:txBody>
          <a:bodyPr wrap="square" rtlCol="0">
            <a:spAutoFit/>
          </a:bodyPr>
          <a:lstStyle/>
          <a:p>
            <a:r>
              <a:rPr lang="zh-CN" altLang="en-US" sz="1600" dirty="0">
                <a:latin typeface="+mn-ea"/>
              </a:rPr>
              <a:t>剪枝（</a:t>
            </a:r>
            <a:r>
              <a:rPr lang="en-US" altLang="zh-CN" sz="1600" b="1" dirty="0">
                <a:effectLst/>
              </a:rPr>
              <a:t> </a:t>
            </a:r>
            <a:r>
              <a:rPr lang="en-US" altLang="zh-CN" sz="1600" dirty="0">
                <a:effectLst/>
              </a:rPr>
              <a:t>Pruning </a:t>
            </a:r>
            <a:r>
              <a:rPr lang="zh-CN" altLang="en-US" sz="1600" dirty="0">
                <a:latin typeface="+mn-ea"/>
              </a:rPr>
              <a:t>）指移除模型中</a:t>
            </a:r>
            <a:r>
              <a:rPr lang="zh-CN" altLang="en-US" sz="1600" dirty="0">
                <a:solidFill>
                  <a:srgbClr val="6E0F6D"/>
                </a:solidFill>
                <a:latin typeface="+mn-ea"/>
              </a:rPr>
              <a:t>不必要或多余的组件</a:t>
            </a:r>
            <a:r>
              <a:rPr lang="zh-CN" altLang="en-US" sz="1600" dirty="0">
                <a:latin typeface="+mn-ea"/>
              </a:rPr>
              <a:t>，比如参数，以使模型更加高效。通过对模型中</a:t>
            </a:r>
            <a:r>
              <a:rPr lang="zh-CN" altLang="en-US" sz="1600" dirty="0">
                <a:solidFill>
                  <a:srgbClr val="6E0F6D"/>
                </a:solidFill>
                <a:latin typeface="+mn-ea"/>
              </a:rPr>
              <a:t>贡献有限的冗余参数</a:t>
            </a:r>
            <a:r>
              <a:rPr lang="zh-CN" altLang="en-US" sz="1600" dirty="0">
                <a:latin typeface="+mn-ea"/>
              </a:rPr>
              <a:t>进行剪枝，在保证性能最低下降的同时，可以</a:t>
            </a:r>
            <a:r>
              <a:rPr lang="zh-CN" altLang="en-US" sz="1600" dirty="0">
                <a:solidFill>
                  <a:srgbClr val="6E0F6D"/>
                </a:solidFill>
                <a:latin typeface="+mn-ea"/>
              </a:rPr>
              <a:t>减小存储需求、提高内存和计算效率</a:t>
            </a:r>
            <a:r>
              <a:rPr lang="zh-CN" altLang="en-US" sz="1600" dirty="0">
                <a:latin typeface="+mn-ea"/>
              </a:rPr>
              <a:t>。</a:t>
            </a:r>
            <a:endParaRPr lang="en-US" altLang="zh-CN" sz="1600" dirty="0">
              <a:latin typeface="+mn-ea"/>
            </a:endParaRPr>
          </a:p>
          <a:p>
            <a:endParaRPr lang="en-US" altLang="zh-CN" sz="1600" dirty="0">
              <a:highlight>
                <a:srgbClr val="FFFF00"/>
              </a:highlight>
              <a:latin typeface="+mn-ea"/>
            </a:endParaRPr>
          </a:p>
          <a:p>
            <a:endParaRPr lang="en-US" altLang="zh-CN" sz="1600" dirty="0">
              <a:highlight>
                <a:srgbClr val="FFFF00"/>
              </a:highlight>
              <a:latin typeface="+mn-ea"/>
            </a:endParaRPr>
          </a:p>
          <a:p>
            <a:pPr marL="285750" indent="-285750">
              <a:buFont typeface="Arial" panose="020B0604020202020204" pitchFamily="34" charset="0"/>
              <a:buChar char="•"/>
            </a:pPr>
            <a:r>
              <a:rPr lang="zh-CN" altLang="en-US" sz="1600" b="1" dirty="0">
                <a:latin typeface="+mn-ea"/>
              </a:rPr>
              <a:t>结构化剪枝</a:t>
            </a:r>
            <a:r>
              <a:rPr lang="zh-CN" altLang="en-US" sz="1600" b="1" dirty="0"/>
              <a:t>（</a:t>
            </a:r>
            <a:r>
              <a:rPr lang="en-US" altLang="zh-CN" sz="1600" b="1" dirty="0">
                <a:effectLst/>
              </a:rPr>
              <a:t>Structured Pruning</a:t>
            </a:r>
            <a:r>
              <a:rPr lang="zh-CN" altLang="en-US" sz="1600" b="1" dirty="0"/>
              <a:t>）</a:t>
            </a:r>
            <a:r>
              <a:rPr lang="zh-CN" altLang="en-US" sz="1600" dirty="0">
                <a:latin typeface="+mn-ea"/>
              </a:rPr>
              <a:t>：通过移除整个</a:t>
            </a:r>
            <a:r>
              <a:rPr lang="zh-CN" altLang="en-US" sz="1600" dirty="0">
                <a:solidFill>
                  <a:srgbClr val="6E0F6D"/>
                </a:solidFill>
                <a:latin typeface="+mn-ea"/>
              </a:rPr>
              <a:t>结构组件</a:t>
            </a:r>
            <a:r>
              <a:rPr lang="en-US" altLang="zh-CN" sz="1600" dirty="0">
                <a:latin typeface="+mn-ea"/>
              </a:rPr>
              <a:t>(</a:t>
            </a:r>
            <a:r>
              <a:rPr lang="zh-CN" altLang="en-US" sz="1600" dirty="0">
                <a:latin typeface="+mn-ea"/>
              </a:rPr>
              <a:t>如神经元、通道或层</a:t>
            </a:r>
            <a:r>
              <a:rPr lang="en-US" altLang="zh-CN" sz="1600" dirty="0">
                <a:latin typeface="+mn-ea"/>
              </a:rPr>
              <a:t>)</a:t>
            </a:r>
            <a:r>
              <a:rPr lang="zh-CN" altLang="en-US" sz="1600" dirty="0">
                <a:latin typeface="+mn-ea"/>
              </a:rPr>
              <a:t>来简化</a:t>
            </a:r>
            <a:r>
              <a:rPr lang="en-US" altLang="zh-CN" sz="1600" dirty="0">
                <a:latin typeface="+mn-ea"/>
              </a:rPr>
              <a:t>LMs</a:t>
            </a:r>
            <a:r>
              <a:rPr lang="zh-CN" altLang="en-US" sz="1600" dirty="0">
                <a:latin typeface="+mn-ea"/>
              </a:rPr>
              <a:t>。这种方法一次以整组权重为目标，在保持整体</a:t>
            </a:r>
            <a:r>
              <a:rPr lang="en-US" altLang="zh-CN" sz="1600" dirty="0">
                <a:latin typeface="+mn-ea"/>
              </a:rPr>
              <a:t>LLM</a:t>
            </a:r>
            <a:r>
              <a:rPr lang="zh-CN" altLang="en-US" sz="1600" dirty="0">
                <a:latin typeface="+mn-ea"/>
              </a:rPr>
              <a:t>结构不变的同时，提供了降低模型复杂性和内存使用的优势。</a:t>
            </a:r>
            <a:endParaRPr lang="en-US" altLang="zh-CN" sz="1600" dirty="0">
              <a:latin typeface="+mn-ea"/>
            </a:endParaRPr>
          </a:p>
          <a:p>
            <a:pPr marL="285750" indent="-285750">
              <a:buFont typeface="Arial" panose="020B0604020202020204" pitchFamily="34" charset="0"/>
              <a:buChar char="•"/>
            </a:pPr>
            <a:r>
              <a:rPr lang="zh-CN" altLang="en-US" sz="1600" b="1" dirty="0">
                <a:latin typeface="+mn-ea"/>
              </a:rPr>
              <a:t>非结构化剪枝</a:t>
            </a:r>
            <a:r>
              <a:rPr lang="zh-CN" altLang="en-US" sz="1600" b="1" dirty="0"/>
              <a:t>（</a:t>
            </a:r>
            <a:r>
              <a:rPr lang="en-US" altLang="zh-CN" sz="1600" b="1" dirty="0">
                <a:effectLst/>
              </a:rPr>
              <a:t>Unstructured Pruning</a:t>
            </a:r>
            <a:r>
              <a:rPr lang="zh-CN" altLang="en-US" sz="1600" b="1" dirty="0"/>
              <a:t>）</a:t>
            </a:r>
            <a:r>
              <a:rPr lang="zh-CN" altLang="en-US" sz="1600" dirty="0">
                <a:latin typeface="+mn-ea"/>
              </a:rPr>
              <a:t>：通过删除</a:t>
            </a:r>
            <a:r>
              <a:rPr lang="zh-CN" altLang="en-US" sz="1600" dirty="0">
                <a:solidFill>
                  <a:srgbClr val="6E0F6D"/>
                </a:solidFill>
                <a:latin typeface="+mn-ea"/>
              </a:rPr>
              <a:t>特定参数而不考虑其内部结构</a:t>
            </a:r>
            <a:r>
              <a:rPr lang="zh-CN" altLang="en-US" sz="1600" dirty="0">
                <a:latin typeface="+mn-ea"/>
              </a:rPr>
              <a:t>来简化</a:t>
            </a:r>
            <a:r>
              <a:rPr lang="en-US" altLang="zh-CN" sz="1600" dirty="0">
                <a:latin typeface="+mn-ea"/>
              </a:rPr>
              <a:t>LMs</a:t>
            </a:r>
            <a:r>
              <a:rPr lang="zh-CN" altLang="en-US" sz="1600" dirty="0">
                <a:latin typeface="+mn-ea"/>
              </a:rPr>
              <a:t>，针对</a:t>
            </a:r>
            <a:r>
              <a:rPr lang="en-US" altLang="zh-CN" sz="1600" dirty="0">
                <a:latin typeface="+mn-ea"/>
              </a:rPr>
              <a:t>LMs</a:t>
            </a:r>
            <a:r>
              <a:rPr lang="zh-CN" altLang="en-US" sz="1600" dirty="0">
                <a:latin typeface="+mn-ea"/>
              </a:rPr>
              <a:t>中的单个权重或神经元，通常通过</a:t>
            </a:r>
            <a:r>
              <a:rPr lang="zh-CN" altLang="en-US" sz="1600" dirty="0">
                <a:solidFill>
                  <a:srgbClr val="6E0F6D"/>
                </a:solidFill>
                <a:latin typeface="+mn-ea"/>
              </a:rPr>
              <a:t>对低于预设定阈值的参数进行清零</a:t>
            </a:r>
            <a:r>
              <a:rPr lang="zh-CN" altLang="en-US" sz="1600" dirty="0">
                <a:latin typeface="+mn-ea"/>
              </a:rPr>
              <a:t>来实现。但也造成了不规则的稀疏，</a:t>
            </a:r>
            <a:r>
              <a:rPr lang="zh-CN" altLang="en-US" sz="1600" dirty="0">
                <a:solidFill>
                  <a:srgbClr val="6E0F6D"/>
                </a:solidFill>
                <a:latin typeface="+mn-ea"/>
              </a:rPr>
              <a:t>需要特殊的硬件</a:t>
            </a:r>
            <a:r>
              <a:rPr lang="zh-CN" altLang="en-US" sz="1600" dirty="0">
                <a:latin typeface="+mn-ea"/>
              </a:rPr>
              <a:t>存储和计算修剪后的模型，且涉及大量的</a:t>
            </a:r>
            <a:r>
              <a:rPr lang="zh-CN" altLang="en-US" sz="1600" dirty="0">
                <a:solidFill>
                  <a:srgbClr val="6E0F6D"/>
                </a:solidFill>
                <a:latin typeface="+mn-ea"/>
              </a:rPr>
              <a:t>再训练</a:t>
            </a:r>
            <a:r>
              <a:rPr lang="zh-CN" altLang="en-US" sz="1600" dirty="0">
                <a:latin typeface="+mn-ea"/>
              </a:rPr>
              <a:t>以恢复精度。</a:t>
            </a:r>
            <a:endParaRPr lang="en-US" altLang="zh-CN" sz="1600" dirty="0">
              <a:latin typeface="+mn-ea"/>
            </a:endParaRPr>
          </a:p>
          <a:p>
            <a:endParaRPr lang="zh-CN" altLang="en-US" sz="1600" dirty="0">
              <a:highlight>
                <a:srgbClr val="FFFF00"/>
              </a:highlight>
              <a:latin typeface="+mn-ea"/>
            </a:endParaRPr>
          </a:p>
        </p:txBody>
      </p:sp>
      <p:pic>
        <p:nvPicPr>
          <p:cNvPr id="7" name="图片 6">
            <a:extLst>
              <a:ext uri="{FF2B5EF4-FFF2-40B4-BE49-F238E27FC236}">
                <a16:creationId xmlns:a16="http://schemas.microsoft.com/office/drawing/2014/main" id="{739A77E1-0377-7AB4-ECB2-7FA1350D86EE}"/>
              </a:ext>
            </a:extLst>
          </p:cNvPr>
          <p:cNvPicPr>
            <a:picLocks noChangeAspect="1"/>
          </p:cNvPicPr>
          <p:nvPr/>
        </p:nvPicPr>
        <p:blipFill>
          <a:blip r:embed="rId2"/>
          <a:stretch>
            <a:fillRect/>
          </a:stretch>
        </p:blipFill>
        <p:spPr>
          <a:xfrm>
            <a:off x="413488" y="1021082"/>
            <a:ext cx="4410059" cy="2374174"/>
          </a:xfrm>
          <a:prstGeom prst="rect">
            <a:avLst/>
          </a:prstGeom>
        </p:spPr>
      </p:pic>
      <p:pic>
        <p:nvPicPr>
          <p:cNvPr id="8" name="图片 7">
            <a:extLst>
              <a:ext uri="{FF2B5EF4-FFF2-40B4-BE49-F238E27FC236}">
                <a16:creationId xmlns:a16="http://schemas.microsoft.com/office/drawing/2014/main" id="{F7D9F65C-AB36-578E-56E2-B3ACC71D63A6}"/>
              </a:ext>
            </a:extLst>
          </p:cNvPr>
          <p:cNvPicPr>
            <a:picLocks noChangeAspect="1"/>
          </p:cNvPicPr>
          <p:nvPr/>
        </p:nvPicPr>
        <p:blipFill>
          <a:blip r:embed="rId3"/>
          <a:stretch>
            <a:fillRect/>
          </a:stretch>
        </p:blipFill>
        <p:spPr>
          <a:xfrm>
            <a:off x="5131137" y="1021083"/>
            <a:ext cx="6322333" cy="2374173"/>
          </a:xfrm>
          <a:prstGeom prst="rect">
            <a:avLst/>
          </a:prstGeom>
        </p:spPr>
      </p:pic>
    </p:spTree>
    <p:extLst>
      <p:ext uri="{BB962C8B-B14F-4D97-AF65-F5344CB8AC3E}">
        <p14:creationId xmlns:p14="http://schemas.microsoft.com/office/powerpoint/2010/main" val="4229328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大模型剪枝</a:t>
            </a:r>
            <a:r>
              <a:rPr lang="en-US" altLang="zh-CN" sz="2800" b="1" dirty="0">
                <a:latin typeface="微软雅黑" panose="020B0503020204020204" pitchFamily="34" charset="-122"/>
              </a:rPr>
              <a:t>——</a:t>
            </a:r>
            <a:r>
              <a:rPr lang="zh-CN" altLang="en-US" sz="2800" b="1" dirty="0">
                <a:latin typeface="微软雅黑" panose="020B0503020204020204" pitchFamily="34" charset="-122"/>
              </a:rPr>
              <a:t>结构化剪枝</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9</a:t>
            </a:fld>
            <a:endParaRPr lang="zh-CN" altLang="en-US" dirty="0">
              <a:solidFill>
                <a:srgbClr val="FFFFFF"/>
              </a:solidFill>
            </a:endParaRPr>
          </a:p>
        </p:txBody>
      </p:sp>
      <p:sp>
        <p:nvSpPr>
          <p:cNvPr id="11" name="文本框 10">
            <a:extLst>
              <a:ext uri="{FF2B5EF4-FFF2-40B4-BE49-F238E27FC236}">
                <a16:creationId xmlns:a16="http://schemas.microsoft.com/office/drawing/2014/main" id="{FBA818A7-B3FB-C672-39F6-6CAC33B111F2}"/>
              </a:ext>
            </a:extLst>
          </p:cNvPr>
          <p:cNvSpPr txBox="1"/>
          <p:nvPr/>
        </p:nvSpPr>
        <p:spPr>
          <a:xfrm>
            <a:off x="337377" y="895842"/>
            <a:ext cx="9552760" cy="400110"/>
          </a:xfrm>
          <a:prstGeom prst="rect">
            <a:avLst/>
          </a:prstGeom>
          <a:noFill/>
        </p:spPr>
        <p:txBody>
          <a:bodyPr wrap="square" rtlCol="0">
            <a:spAutoFit/>
          </a:bodyPr>
          <a:lstStyle/>
          <a:p>
            <a:r>
              <a:rPr lang="en-US" altLang="zh-CN" sz="2000" b="1" dirty="0">
                <a:latin typeface="微软雅黑" panose="020B0503020204020204" pitchFamily="34" charset="-122"/>
              </a:rPr>
              <a:t>LLM-Pruner: On the Structural Pruning of Large Language Models</a:t>
            </a:r>
          </a:p>
        </p:txBody>
      </p:sp>
      <p:sp>
        <p:nvSpPr>
          <p:cNvPr id="13" name="文本框 12">
            <a:extLst>
              <a:ext uri="{FF2B5EF4-FFF2-40B4-BE49-F238E27FC236}">
                <a16:creationId xmlns:a16="http://schemas.microsoft.com/office/drawing/2014/main" id="{DAA07AB9-F32A-775C-6E26-DFD718A5447A}"/>
              </a:ext>
            </a:extLst>
          </p:cNvPr>
          <p:cNvSpPr txBox="1"/>
          <p:nvPr/>
        </p:nvSpPr>
        <p:spPr>
          <a:xfrm>
            <a:off x="499377" y="4088161"/>
            <a:ext cx="9552760" cy="2554545"/>
          </a:xfrm>
          <a:prstGeom prst="rect">
            <a:avLst/>
          </a:prstGeom>
          <a:noFill/>
        </p:spPr>
        <p:txBody>
          <a:bodyPr wrap="square" rtlCol="0">
            <a:spAutoFit/>
          </a:bodyPr>
          <a:lstStyle/>
          <a:p>
            <a:r>
              <a:rPr lang="zh-CN" altLang="en-US" sz="1600" b="1" dirty="0">
                <a:latin typeface="+mn-ea"/>
              </a:rPr>
              <a:t>①发现阶段</a:t>
            </a:r>
            <a:r>
              <a:rPr lang="zh-CN" altLang="en-US" sz="1600" dirty="0">
                <a:latin typeface="+mn-ea"/>
              </a:rPr>
              <a:t>：确定</a:t>
            </a:r>
            <a:r>
              <a:rPr lang="en-US" altLang="zh-CN" sz="1600" dirty="0">
                <a:latin typeface="+mn-ea"/>
              </a:rPr>
              <a:t>LLMS</a:t>
            </a:r>
            <a:r>
              <a:rPr lang="zh-CN" altLang="en-US" sz="1600" dirty="0">
                <a:latin typeface="+mn-ea"/>
              </a:rPr>
              <a:t>中相互依赖的结构组</a:t>
            </a:r>
            <a:endParaRPr lang="en-US" altLang="zh-CN" sz="1600" dirty="0">
              <a:latin typeface="+mn-ea"/>
            </a:endParaRPr>
          </a:p>
          <a:p>
            <a:endParaRPr lang="zh-CN" altLang="en-US" sz="1600" dirty="0">
              <a:latin typeface="+mn-ea"/>
            </a:endParaRPr>
          </a:p>
          <a:p>
            <a:endParaRPr lang="zh-CN" altLang="en-US" sz="1600" dirty="0">
              <a:latin typeface="+mn-ea"/>
            </a:endParaRPr>
          </a:p>
          <a:p>
            <a:r>
              <a:rPr lang="zh-CN" altLang="en-US" sz="1600" b="1" dirty="0">
                <a:latin typeface="+mn-ea"/>
              </a:rPr>
              <a:t>②估算阶段</a:t>
            </a:r>
            <a:r>
              <a:rPr lang="zh-CN" altLang="en-US" sz="1600" dirty="0">
                <a:latin typeface="+mn-ea"/>
              </a:rPr>
              <a:t>：一旦耦合的结构被分组，第二步需要估计每个组对模型整体性能的贡献，并决定修剪哪一组</a:t>
            </a:r>
            <a:endParaRPr lang="en-US" altLang="zh-CN" sz="1600" dirty="0">
              <a:latin typeface="+mn-ea"/>
            </a:endParaRPr>
          </a:p>
          <a:p>
            <a:endParaRPr lang="en-US" altLang="zh-CN" sz="1600" dirty="0">
              <a:latin typeface="+mn-ea"/>
            </a:endParaRPr>
          </a:p>
          <a:p>
            <a:endParaRPr lang="en-US" altLang="zh-CN" sz="1600" dirty="0">
              <a:latin typeface="+mn-ea"/>
            </a:endParaRPr>
          </a:p>
          <a:p>
            <a:endParaRPr lang="zh-CN" altLang="en-US" sz="1600" dirty="0">
              <a:latin typeface="+mn-ea"/>
            </a:endParaRPr>
          </a:p>
          <a:p>
            <a:r>
              <a:rPr lang="zh-CN" altLang="en-US" sz="1600" b="1" dirty="0">
                <a:latin typeface="+mn-ea"/>
              </a:rPr>
              <a:t>③恢复阶段</a:t>
            </a:r>
            <a:r>
              <a:rPr lang="zh-CN" altLang="en-US" sz="1600" dirty="0">
                <a:latin typeface="+mn-ea"/>
              </a:rPr>
              <a:t>：包括快速后训练，以减轻因拆除结构而可能导致的性能下降。</a:t>
            </a:r>
            <a:endParaRPr lang="en-US" altLang="zh-CN" sz="1600" dirty="0">
              <a:latin typeface="+mn-ea"/>
            </a:endParaRPr>
          </a:p>
          <a:p>
            <a:endParaRPr lang="zh-CN" altLang="en-US" sz="1600" dirty="0">
              <a:latin typeface="+mn-ea"/>
            </a:endParaRPr>
          </a:p>
          <a:p>
            <a:endParaRPr lang="zh-CN" altLang="en-US" sz="1600" dirty="0">
              <a:highlight>
                <a:srgbClr val="FFFF00"/>
              </a:highlight>
              <a:latin typeface="+mn-ea"/>
            </a:endParaRPr>
          </a:p>
        </p:txBody>
      </p:sp>
      <p:pic>
        <p:nvPicPr>
          <p:cNvPr id="9" name="图片 8">
            <a:extLst>
              <a:ext uri="{FF2B5EF4-FFF2-40B4-BE49-F238E27FC236}">
                <a16:creationId xmlns:a16="http://schemas.microsoft.com/office/drawing/2014/main" id="{B3A4959A-C307-85BC-9705-D888C9EE4297}"/>
              </a:ext>
            </a:extLst>
          </p:cNvPr>
          <p:cNvPicPr>
            <a:picLocks noChangeAspect="1"/>
          </p:cNvPicPr>
          <p:nvPr/>
        </p:nvPicPr>
        <p:blipFill>
          <a:blip r:embed="rId3"/>
          <a:stretch>
            <a:fillRect/>
          </a:stretch>
        </p:blipFill>
        <p:spPr>
          <a:xfrm>
            <a:off x="380428" y="1380909"/>
            <a:ext cx="6698491" cy="2707252"/>
          </a:xfrm>
          <a:prstGeom prst="rect">
            <a:avLst/>
          </a:prstGeom>
        </p:spPr>
      </p:pic>
      <p:pic>
        <p:nvPicPr>
          <p:cNvPr id="10" name="图片 9">
            <a:extLst>
              <a:ext uri="{FF2B5EF4-FFF2-40B4-BE49-F238E27FC236}">
                <a16:creationId xmlns:a16="http://schemas.microsoft.com/office/drawing/2014/main" id="{F6C5D968-199B-1394-402F-85FD8277934D}"/>
              </a:ext>
            </a:extLst>
          </p:cNvPr>
          <p:cNvPicPr>
            <a:picLocks noChangeAspect="1"/>
          </p:cNvPicPr>
          <p:nvPr/>
        </p:nvPicPr>
        <p:blipFill>
          <a:blip r:embed="rId4"/>
          <a:stretch>
            <a:fillRect/>
          </a:stretch>
        </p:blipFill>
        <p:spPr>
          <a:xfrm>
            <a:off x="603265" y="4499150"/>
            <a:ext cx="3363605" cy="289115"/>
          </a:xfrm>
          <a:prstGeom prst="rect">
            <a:avLst/>
          </a:prstGeom>
        </p:spPr>
      </p:pic>
      <p:pic>
        <p:nvPicPr>
          <p:cNvPr id="12" name="图片 11">
            <a:extLst>
              <a:ext uri="{FF2B5EF4-FFF2-40B4-BE49-F238E27FC236}">
                <a16:creationId xmlns:a16="http://schemas.microsoft.com/office/drawing/2014/main" id="{1B8D5385-D951-0B0A-017C-BFA99A7D744F}"/>
              </a:ext>
            </a:extLst>
          </p:cNvPr>
          <p:cNvPicPr>
            <a:picLocks noChangeAspect="1"/>
          </p:cNvPicPr>
          <p:nvPr/>
        </p:nvPicPr>
        <p:blipFill>
          <a:blip r:embed="rId5"/>
          <a:stretch>
            <a:fillRect/>
          </a:stretch>
        </p:blipFill>
        <p:spPr>
          <a:xfrm>
            <a:off x="4176041" y="4482210"/>
            <a:ext cx="3363605" cy="322994"/>
          </a:xfrm>
          <a:prstGeom prst="rect">
            <a:avLst/>
          </a:prstGeom>
        </p:spPr>
      </p:pic>
      <p:pic>
        <p:nvPicPr>
          <p:cNvPr id="14" name="图片 13">
            <a:extLst>
              <a:ext uri="{FF2B5EF4-FFF2-40B4-BE49-F238E27FC236}">
                <a16:creationId xmlns:a16="http://schemas.microsoft.com/office/drawing/2014/main" id="{3DDB4782-FC91-19FD-9160-15A181E97367}"/>
              </a:ext>
            </a:extLst>
          </p:cNvPr>
          <p:cNvPicPr>
            <a:picLocks noChangeAspect="1"/>
          </p:cNvPicPr>
          <p:nvPr/>
        </p:nvPicPr>
        <p:blipFill>
          <a:blip r:embed="rId6"/>
          <a:stretch>
            <a:fillRect/>
          </a:stretch>
        </p:blipFill>
        <p:spPr>
          <a:xfrm>
            <a:off x="603265" y="5210166"/>
            <a:ext cx="4919435" cy="552074"/>
          </a:xfrm>
          <a:prstGeom prst="rect">
            <a:avLst/>
          </a:prstGeom>
        </p:spPr>
      </p:pic>
      <p:pic>
        <p:nvPicPr>
          <p:cNvPr id="17" name="图片 16">
            <a:extLst>
              <a:ext uri="{FF2B5EF4-FFF2-40B4-BE49-F238E27FC236}">
                <a16:creationId xmlns:a16="http://schemas.microsoft.com/office/drawing/2014/main" id="{E075E373-7823-7B1B-9B10-41E827FA9B38}"/>
              </a:ext>
            </a:extLst>
          </p:cNvPr>
          <p:cNvPicPr>
            <a:picLocks noChangeAspect="1"/>
          </p:cNvPicPr>
          <p:nvPr/>
        </p:nvPicPr>
        <p:blipFill>
          <a:blip r:embed="rId7"/>
          <a:stretch>
            <a:fillRect/>
          </a:stretch>
        </p:blipFill>
        <p:spPr>
          <a:xfrm>
            <a:off x="5857843" y="5237969"/>
            <a:ext cx="4919435" cy="384384"/>
          </a:xfrm>
          <a:prstGeom prst="rect">
            <a:avLst/>
          </a:prstGeom>
        </p:spPr>
      </p:pic>
      <p:pic>
        <p:nvPicPr>
          <p:cNvPr id="19" name="图片 18">
            <a:extLst>
              <a:ext uri="{FF2B5EF4-FFF2-40B4-BE49-F238E27FC236}">
                <a16:creationId xmlns:a16="http://schemas.microsoft.com/office/drawing/2014/main" id="{544D7501-8AFA-E249-DFCA-0A2AF99F8866}"/>
              </a:ext>
            </a:extLst>
          </p:cNvPr>
          <p:cNvPicPr>
            <a:picLocks noChangeAspect="1"/>
          </p:cNvPicPr>
          <p:nvPr/>
        </p:nvPicPr>
        <p:blipFill>
          <a:blip r:embed="rId8"/>
          <a:stretch>
            <a:fillRect/>
          </a:stretch>
        </p:blipFill>
        <p:spPr>
          <a:xfrm>
            <a:off x="603265" y="6184685"/>
            <a:ext cx="4221974" cy="448712"/>
          </a:xfrm>
          <a:prstGeom prst="rect">
            <a:avLst/>
          </a:prstGeom>
        </p:spPr>
      </p:pic>
      <p:sp>
        <p:nvSpPr>
          <p:cNvPr id="21" name="文本框 20">
            <a:extLst>
              <a:ext uri="{FF2B5EF4-FFF2-40B4-BE49-F238E27FC236}">
                <a16:creationId xmlns:a16="http://schemas.microsoft.com/office/drawing/2014/main" id="{EDAD11F9-CF03-5D21-E5B4-D6EE19FC659F}"/>
              </a:ext>
            </a:extLst>
          </p:cNvPr>
          <p:cNvSpPr txBox="1"/>
          <p:nvPr/>
        </p:nvSpPr>
        <p:spPr>
          <a:xfrm>
            <a:off x="7657115" y="2119994"/>
            <a:ext cx="3535818" cy="1569660"/>
          </a:xfrm>
          <a:prstGeom prst="rect">
            <a:avLst/>
          </a:prstGeom>
          <a:noFill/>
        </p:spPr>
        <p:txBody>
          <a:bodyPr wrap="square">
            <a:spAutoFit/>
          </a:bodyPr>
          <a:lstStyle/>
          <a:p>
            <a:r>
              <a:rPr lang="zh-CN" altLang="en-US" sz="1600" dirty="0"/>
              <a:t>结合了</a:t>
            </a:r>
            <a:r>
              <a:rPr lang="zh-CN" altLang="en-US" sz="1600" dirty="0">
                <a:solidFill>
                  <a:srgbClr val="6E0F6D"/>
                </a:solidFill>
                <a:effectLst/>
              </a:rPr>
              <a:t>依赖检测算法</a:t>
            </a:r>
            <a:r>
              <a:rPr lang="zh-CN" altLang="en-US" sz="1600" dirty="0"/>
              <a:t>来精确定位模型中相互依赖的结构。它还实现了一种有效的</a:t>
            </a:r>
            <a:r>
              <a:rPr lang="zh-CN" altLang="en-US" sz="1600" dirty="0">
                <a:solidFill>
                  <a:srgbClr val="6E0F6D"/>
                </a:solidFill>
              </a:rPr>
              <a:t>重要性估计方法</a:t>
            </a:r>
            <a:r>
              <a:rPr lang="zh-CN" altLang="en-US" sz="1600" dirty="0"/>
              <a:t>，该方法同时考虑了</a:t>
            </a:r>
            <a:r>
              <a:rPr lang="zh-CN" altLang="en-US" sz="1600" dirty="0">
                <a:solidFill>
                  <a:srgbClr val="6E0F6D"/>
                </a:solidFill>
                <a:effectLst/>
              </a:rPr>
              <a:t>一阶信息和近似的海森信息</a:t>
            </a:r>
            <a:r>
              <a:rPr lang="zh-CN" altLang="en-US" sz="1600" dirty="0"/>
              <a:t>。该策略有助于选择用于</a:t>
            </a:r>
            <a:r>
              <a:rPr lang="zh-CN" altLang="en-US" sz="1600" dirty="0">
                <a:effectLst/>
              </a:rPr>
              <a:t>修剪的最佳组</a:t>
            </a:r>
            <a:r>
              <a:rPr lang="zh-CN" altLang="en-US" sz="1600" dirty="0"/>
              <a:t>，从而改进压缩过程。</a:t>
            </a:r>
          </a:p>
        </p:txBody>
      </p:sp>
    </p:spTree>
    <p:extLst>
      <p:ext uri="{BB962C8B-B14F-4D97-AF65-F5344CB8AC3E}">
        <p14:creationId xmlns:p14="http://schemas.microsoft.com/office/powerpoint/2010/main" val="3795022513"/>
      </p:ext>
    </p:extLst>
  </p:cSld>
  <p:clrMapOvr>
    <a:masterClrMapping/>
  </p:clrMapOvr>
</p:sld>
</file>

<file path=ppt/theme/theme1.xml><?xml version="1.0" encoding="utf-8"?>
<a:theme xmlns:a="http://schemas.openxmlformats.org/drawingml/2006/main" name="第一PPT，www.1ppt.com">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4363</TotalTime>
  <Words>5774</Words>
  <Application>Microsoft Office PowerPoint</Application>
  <PresentationFormat>宽屏</PresentationFormat>
  <Paragraphs>519</Paragraphs>
  <Slides>55</Slides>
  <Notes>20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55</vt:i4>
      </vt:variant>
    </vt:vector>
  </HeadingPairs>
  <TitlesOfParts>
    <vt:vector size="67" baseType="lpstr">
      <vt:lpstr>-apple-system</vt:lpstr>
      <vt:lpstr>NVIDIA</vt:lpstr>
      <vt:lpstr>思源宋体 Heavy</vt:lpstr>
      <vt:lpstr>微软雅黑</vt:lpstr>
      <vt:lpstr>Arial</vt:lpstr>
      <vt:lpstr>Calibri</vt:lpstr>
      <vt:lpstr>Cambria Math</vt:lpstr>
      <vt:lpstr>Comic Sans MS</vt:lpstr>
      <vt:lpstr>Consolas</vt:lpstr>
      <vt:lpstr>Times New Roman</vt:lpstr>
      <vt:lpstr>Verdana</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蓝色开题报告</dc:title>
  <dc:creator>第一PPT</dc:creator>
  <cp:keywords>www.1ppt.com</cp:keywords>
  <cp:lastModifiedBy>嘉豪 施</cp:lastModifiedBy>
  <cp:revision>391</cp:revision>
  <dcterms:created xsi:type="dcterms:W3CDTF">2015-10-24T01:57:14Z</dcterms:created>
  <dcterms:modified xsi:type="dcterms:W3CDTF">2024-09-07T17:54:31Z</dcterms:modified>
</cp:coreProperties>
</file>